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406" r:id="rId3"/>
    <p:sldId id="409" r:id="rId4"/>
    <p:sldId id="410" r:id="rId5"/>
    <p:sldId id="416" r:id="rId6"/>
    <p:sldId id="415" r:id="rId7"/>
    <p:sldId id="414" r:id="rId8"/>
    <p:sldId id="432" r:id="rId9"/>
    <p:sldId id="433" r:id="rId10"/>
    <p:sldId id="434" r:id="rId11"/>
    <p:sldId id="259" r:id="rId12"/>
    <p:sldId id="413" r:id="rId13"/>
    <p:sldId id="412" r:id="rId14"/>
    <p:sldId id="417" r:id="rId15"/>
    <p:sldId id="418" r:id="rId16"/>
    <p:sldId id="420" r:id="rId17"/>
    <p:sldId id="421" r:id="rId18"/>
    <p:sldId id="411" r:id="rId19"/>
    <p:sldId id="422" r:id="rId20"/>
    <p:sldId id="419" r:id="rId21"/>
    <p:sldId id="423" r:id="rId22"/>
    <p:sldId id="424" r:id="rId23"/>
    <p:sldId id="425" r:id="rId24"/>
    <p:sldId id="426" r:id="rId25"/>
    <p:sldId id="427" r:id="rId26"/>
    <p:sldId id="428" r:id="rId27"/>
    <p:sldId id="429" r:id="rId28"/>
    <p:sldId id="430" r:id="rId29"/>
    <p:sldId id="431" r:id="rId30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9" autoAdjust="0"/>
    <p:restoredTop sz="94660"/>
  </p:normalViewPr>
  <p:slideViewPr>
    <p:cSldViewPr snapToGrid="0">
      <p:cViewPr varScale="1">
        <p:scale>
          <a:sx n="63" d="100"/>
          <a:sy n="63" d="100"/>
        </p:scale>
        <p:origin x="49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4999" cy="354965"/>
          </a:xfrm>
          <a:prstGeom prst="rect">
            <a:avLst/>
          </a:prstGeom>
        </p:spPr>
        <p:txBody>
          <a:bodyPr vert="horz" lIns="95070" tIns="47535" rIns="95070" bIns="4753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245" y="0"/>
            <a:ext cx="4434999" cy="354965"/>
          </a:xfrm>
          <a:prstGeom prst="rect">
            <a:avLst/>
          </a:prstGeom>
        </p:spPr>
        <p:txBody>
          <a:bodyPr vert="horz" lIns="95070" tIns="47535" rIns="95070" bIns="47535" rtlCol="0"/>
          <a:lstStyle>
            <a:lvl1pPr algn="r">
              <a:defRPr sz="1200"/>
            </a:lvl1pPr>
          </a:lstStyle>
          <a:p>
            <a:fld id="{3865FF9E-2502-4577-8BDA-AD03B4148A60}" type="datetimeFigureOut">
              <a:rPr lang="en-GB" smtClean="0"/>
              <a:t>28/09/2020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743104"/>
            <a:ext cx="4434999" cy="354965"/>
          </a:xfrm>
          <a:prstGeom prst="rect">
            <a:avLst/>
          </a:prstGeom>
        </p:spPr>
        <p:txBody>
          <a:bodyPr vert="horz" lIns="95070" tIns="47535" rIns="95070" bIns="4753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245" y="6743104"/>
            <a:ext cx="4434999" cy="354965"/>
          </a:xfrm>
          <a:prstGeom prst="rect">
            <a:avLst/>
          </a:prstGeom>
        </p:spPr>
        <p:txBody>
          <a:bodyPr vert="horz" lIns="95070" tIns="47535" rIns="95070" bIns="47535" rtlCol="0" anchor="b"/>
          <a:lstStyle>
            <a:lvl1pPr algn="r">
              <a:defRPr sz="1200"/>
            </a:lvl1pPr>
          </a:lstStyle>
          <a:p>
            <a:fld id="{8BB38D53-6FD6-4367-AE04-38CC52ECB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681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4999" cy="35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245" y="0"/>
            <a:ext cx="4434999" cy="35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1813"/>
            <a:ext cx="3551237" cy="2663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3462" y="3372168"/>
            <a:ext cx="8187690" cy="3194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3104"/>
            <a:ext cx="4434999" cy="35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245" y="6743104"/>
            <a:ext cx="4434999" cy="35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A31BD6B-8166-4936-8181-7A205C0A8E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3409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72445" indent="-297094">
              <a:defRPr>
                <a:solidFill>
                  <a:schemeClr val="tx1"/>
                </a:solidFill>
                <a:latin typeface="Arial" charset="0"/>
              </a:defRPr>
            </a:lvl2pPr>
            <a:lvl3pPr marL="1188377" indent="-237675">
              <a:defRPr>
                <a:solidFill>
                  <a:schemeClr val="tx1"/>
                </a:solidFill>
                <a:latin typeface="Arial" charset="0"/>
              </a:defRPr>
            </a:lvl3pPr>
            <a:lvl4pPr marL="1663728" indent="-237675">
              <a:defRPr>
                <a:solidFill>
                  <a:schemeClr val="tx1"/>
                </a:solidFill>
                <a:latin typeface="Arial" charset="0"/>
              </a:defRPr>
            </a:lvl4pPr>
            <a:lvl5pPr marL="2139079" indent="-237675">
              <a:defRPr>
                <a:solidFill>
                  <a:schemeClr val="tx1"/>
                </a:solidFill>
                <a:latin typeface="Arial" charset="0"/>
              </a:defRPr>
            </a:lvl5pPr>
            <a:lvl6pPr marL="2614430" indent="-237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9780" indent="-237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65131" indent="-237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40482" indent="-237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C947C2A-3B3A-417E-A9E2-951D2817D35F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2566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643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675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1561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803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6686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9598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1788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1366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8829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91479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5145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65504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7872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6054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4540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3456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886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856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488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1524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2459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1882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2667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CE4B8-7754-4F31-93B6-013397FF02B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3375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61BAF-A8E8-4DAB-87E1-ED0856B045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866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CC3120-198C-4DD1-904A-B0051AF43E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143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71758-81EB-4B0E-96D1-176AC20779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403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BA54B-78E2-4BAC-ABA2-28D1EB4B5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056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F4EF3-7743-4F4D-9621-6A72344156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329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7278C-001B-486F-9B27-80B55F45A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028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9C916-6313-490F-9D80-9AF4AAFA1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020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B4EEA-7C92-4A1E-9F15-E294E1B49A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04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50DF6-8C78-45C4-8A16-22163BFF3B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807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245910-8851-4D8D-B549-CE5C715D8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062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4C09A5-4A03-4546-9FAD-8A01A74175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478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A8663D51-FA08-4080-B74D-754F973C75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image" Target="../media/image3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2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3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4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5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6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7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8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9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0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10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20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3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7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19.png"/><Relationship Id="rId10" Type="http://schemas.openxmlformats.org/officeDocument/2006/relationships/image" Target="../media/image23.png"/><Relationship Id="rId4" Type="http://schemas.openxmlformats.org/officeDocument/2006/relationships/image" Target="../media/image18.png"/><Relationship Id="rId9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8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4" Type="http://schemas.openxmlformats.org/officeDocument/2006/relationships/image" Target="../media/image29.png"/><Relationship Id="rId9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D57E6-33C3-40D3-AF21-E8616BFF4D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br>
              <a:rPr lang="en-GB" dirty="0"/>
            </a:b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3F10D3-60CD-4331-9ECE-FC40C8EBD088}"/>
              </a:ext>
            </a:extLst>
          </p:cNvPr>
          <p:cNvSpPr txBox="1"/>
          <p:nvPr/>
        </p:nvSpPr>
        <p:spPr>
          <a:xfrm>
            <a:off x="1987799" y="4135120"/>
            <a:ext cx="51684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From a puzzle by Catriona Shearer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22435708-7AAA-4A7C-8909-CA52F54DECC0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2A57413-323D-4A39-902E-FE89B1AFDDE3}"/>
              </a:ext>
            </a:extLst>
          </p:cNvPr>
          <p:cNvGrpSpPr/>
          <p:nvPr/>
        </p:nvGrpSpPr>
        <p:grpSpPr>
          <a:xfrm>
            <a:off x="4299429" y="320365"/>
            <a:ext cx="3694743" cy="5543863"/>
            <a:chOff x="4299429" y="-35235"/>
            <a:chExt cx="3694743" cy="5543863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C65E568-32FC-4CEE-817A-F987FE59A3CA}"/>
                </a:ext>
              </a:extLst>
            </p:cNvPr>
            <p:cNvSpPr/>
            <p:nvPr/>
          </p:nvSpPr>
          <p:spPr>
            <a:xfrm>
              <a:off x="4299429" y="1813885"/>
              <a:ext cx="3694743" cy="3694743"/>
            </a:xfrm>
            <a:prstGeom prst="rect">
              <a:avLst/>
            </a:prstGeom>
            <a:solidFill>
              <a:schemeClr val="accent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3B184A0-1606-4550-8A85-072E6E7C21FA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049198" y="3280664"/>
              <a:ext cx="2223485" cy="222348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126DD39-53AD-45BB-8AAC-48303180D5E6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0152" y="1821715"/>
              <a:ext cx="1459162" cy="145916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4B78C0D1-ABAD-471D-95FA-F5E21C742FA3}"/>
                    </a:ext>
                  </a:extLst>
                </p:cNvPr>
                <p:cNvSpPr txBox="1"/>
                <p:nvPr/>
              </p:nvSpPr>
              <p:spPr>
                <a:xfrm>
                  <a:off x="6066680" y="2302018"/>
                  <a:ext cx="562205" cy="584775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oMath>
                    </m:oMathPara>
                  </a14:m>
                  <a:endParaRPr lang="en-GB" sz="3200" dirty="0">
                    <a:solidFill>
                      <a:schemeClr val="tx2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4B78C0D1-ABAD-471D-95FA-F5E21C742FA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66680" y="2302018"/>
                  <a:ext cx="562205" cy="58477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05DA8323-C456-4C55-8C45-78B01564292F}"/>
                </a:ext>
              </a:extLst>
            </p:cNvPr>
            <p:cNvSpPr/>
            <p:nvPr/>
          </p:nvSpPr>
          <p:spPr>
            <a:xfrm>
              <a:off x="4299429" y="-35235"/>
              <a:ext cx="3694743" cy="3694743"/>
            </a:xfrm>
            <a:prstGeom prst="arc">
              <a:avLst>
                <a:gd name="adj1" fmla="val 27024"/>
                <a:gd name="adj2" fmla="val 10792232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C40CC18-6ABF-42A5-BC60-1CF0F8694820}"/>
                </a:ext>
              </a:extLst>
            </p:cNvPr>
            <p:cNvSpPr/>
            <p:nvPr/>
          </p:nvSpPr>
          <p:spPr>
            <a:xfrm>
              <a:off x="4299429" y="1813885"/>
              <a:ext cx="3694743" cy="3694743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A37C589-776F-474E-9E78-EF2F3933D68A}"/>
                  </a:ext>
                </a:extLst>
              </p:cNvPr>
              <p:cNvSpPr txBox="1"/>
              <p:nvPr/>
            </p:nvSpPr>
            <p:spPr>
              <a:xfrm>
                <a:off x="7993229" y="3733800"/>
                <a:ext cx="439416" cy="46166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en-GB" sz="24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A37C589-776F-474E-9E78-EF2F3933D6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3229" y="3733800"/>
                <a:ext cx="439416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7DC2246-2692-48B0-9BB3-6837CD2656B5}"/>
                  </a:ext>
                </a:extLst>
              </p:cNvPr>
              <p:cNvSpPr txBox="1"/>
              <p:nvPr/>
            </p:nvSpPr>
            <p:spPr>
              <a:xfrm>
                <a:off x="5943578" y="5420437"/>
                <a:ext cx="377155" cy="46166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𝑙</m:t>
                      </m:r>
                    </m:oMath>
                  </m:oMathPara>
                </a14:m>
                <a:endParaRPr lang="en-GB" sz="24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7DC2246-2692-48B0-9BB3-6837CD2656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578" y="5420437"/>
                <a:ext cx="377155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D3FE4EC-C07F-419B-B5B1-24A6F59F8090}"/>
                  </a:ext>
                </a:extLst>
              </p:cNvPr>
              <p:cNvSpPr txBox="1"/>
              <p:nvPr/>
            </p:nvSpPr>
            <p:spPr>
              <a:xfrm>
                <a:off x="142241" y="2373195"/>
                <a:ext cx="4516093" cy="32316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        </a:t>
                </a:r>
                <a14:m>
                  <m:oMath xmlns:m="http://schemas.openxmlformats.org/officeDocument/2006/math">
                    <m:r>
                      <a:rPr lang="en-GB" sz="2800" b="0" i="0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sz="2800" i="1" dirty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8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p>
                        <m:r>
                          <a:rPr lang="en-GB" sz="28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GB" sz="28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 dirty="0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p>
                        <m:r>
                          <a:rPr lang="en-GB" sz="28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Shaded area is: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8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i="1" dirty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p>
                          <m:r>
                            <a:rPr lang="en-GB" sz="2800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800" i="1" dirty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GB" sz="28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800" i="1" dirty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p>
                          <m:r>
                            <a:rPr lang="en-GB" sz="2800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dirty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3600" b="0" i="1" dirty="0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sz="3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D3FE4EC-C07F-419B-B5B1-24A6F59F80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241" y="2373195"/>
                <a:ext cx="4516093" cy="3231654"/>
              </a:xfrm>
              <a:prstGeom prst="rect">
                <a:avLst/>
              </a:prstGeom>
              <a:blipFill>
                <a:blip r:embed="rId7"/>
                <a:stretch>
                  <a:fillRect l="-26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4E1A703E-38C4-4989-B53C-398AD619579D}"/>
              </a:ext>
            </a:extLst>
          </p:cNvPr>
          <p:cNvSpPr txBox="1"/>
          <p:nvPr/>
        </p:nvSpPr>
        <p:spPr>
          <a:xfrm>
            <a:off x="182880" y="1229360"/>
            <a:ext cx="4092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Another way would be…</a:t>
            </a:r>
          </a:p>
        </p:txBody>
      </p:sp>
    </p:spTree>
    <p:extLst>
      <p:ext uri="{BB962C8B-B14F-4D97-AF65-F5344CB8AC3E}">
        <p14:creationId xmlns:p14="http://schemas.microsoft.com/office/powerpoint/2010/main" val="4152072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F8E79-6E0B-4372-BDD5-5BE4086AE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206C8-6D06-455A-9C03-CEEDA8DCE6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637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6A1A0-457B-48AB-BBB7-51DDEA6F3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0A0860-B5B2-4E16-B080-EE9FBFD1B18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The answer is:</a:t>
                </a:r>
              </a:p>
              <a:p>
                <a:pPr marL="0" indent="0">
                  <a:buNone/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the area of the given square</a:t>
                </a:r>
              </a:p>
              <a:p>
                <a:pPr marL="0" indent="0" algn="ctr">
                  <a:buNone/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GB" dirty="0">
                    <a:latin typeface="Comic Sans MS" panose="030F0702030302020204" pitchFamily="66" charset="0"/>
                  </a:rPr>
                  <a:t>I have avoided using square numbers in the worksheets to give some practice using surds.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0A0860-B5B2-4E16-B080-EE9FBFD1B18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370" t="-3774" b="-33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2434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6794D-2CA0-4E2D-88BA-57926B065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9B674-C99C-431A-ADFF-64E6951AF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276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9043E2-DC3F-41FA-AAC1-0AEE6FD40BC5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The smallest of these three squares has area </a:t>
                </a:r>
                <a14:m>
                  <m:oMath xmlns:m="http://schemas.openxmlformats.org/officeDocument/2006/math">
                    <m:r>
                      <a:rPr lang="en-GB" sz="3200" b="0" i="0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What’s the total shaded area?</a:t>
                </a: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blipFill>
                <a:blip r:embed="rId3"/>
                <a:stretch>
                  <a:fillRect l="-3205" t="-2232" b="-53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3584DA7-97DC-4DA4-BABD-A46F0A680B65}"/>
              </a:ext>
            </a:extLst>
          </p:cNvPr>
          <p:cNvSpPr>
            <a:spLocks noChangeAspect="1"/>
          </p:cNvSpPr>
          <p:nvPr/>
        </p:nvSpPr>
        <p:spPr>
          <a:xfrm rot="10800000">
            <a:off x="5049198" y="3331464"/>
            <a:ext cx="2223485" cy="222348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C310FE-8181-41B4-92EC-3E0F982B8EAB}"/>
              </a:ext>
            </a:extLst>
          </p:cNvPr>
          <p:cNvSpPr>
            <a:spLocks noChangeAspect="1"/>
          </p:cNvSpPr>
          <p:nvPr/>
        </p:nvSpPr>
        <p:spPr>
          <a:xfrm rot="10800000">
            <a:off x="5600152" y="1872515"/>
            <a:ext cx="1459162" cy="14591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/>
              <p:nvPr/>
            </p:nvSpPr>
            <p:spPr>
              <a:xfrm>
                <a:off x="6066680" y="2352818"/>
                <a:ext cx="526106" cy="58477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6680" y="2352818"/>
                <a:ext cx="526106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c 3">
            <a:extLst>
              <a:ext uri="{FF2B5EF4-FFF2-40B4-BE49-F238E27FC236}">
                <a16:creationId xmlns:a16="http://schemas.microsoft.com/office/drawing/2014/main" id="{25754072-4147-44B5-940C-A030E3CC9752}"/>
              </a:ext>
            </a:extLst>
          </p:cNvPr>
          <p:cNvSpPr/>
          <p:nvPr/>
        </p:nvSpPr>
        <p:spPr>
          <a:xfrm>
            <a:off x="4299429" y="15565"/>
            <a:ext cx="3694743" cy="3694743"/>
          </a:xfrm>
          <a:prstGeom prst="arc">
            <a:avLst>
              <a:gd name="adj1" fmla="val 27024"/>
              <a:gd name="adj2" fmla="val 1079223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6B881D-EE02-4989-B991-46FDAFF90A49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2435708-7AAA-4A7C-8909-CA52F54DECC0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992CF1-241B-4746-9264-40D6ED40AD49}"/>
              </a:ext>
            </a:extLst>
          </p:cNvPr>
          <p:cNvSpPr txBox="1"/>
          <p:nvPr/>
        </p:nvSpPr>
        <p:spPr>
          <a:xfrm>
            <a:off x="494570" y="5554950"/>
            <a:ext cx="9749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SIC_83</a:t>
            </a:r>
          </a:p>
        </p:txBody>
      </p:sp>
    </p:spTree>
    <p:extLst>
      <p:ext uri="{BB962C8B-B14F-4D97-AF65-F5344CB8AC3E}">
        <p14:creationId xmlns:p14="http://schemas.microsoft.com/office/powerpoint/2010/main" val="193482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9043E2-DC3F-41FA-AAC1-0AEE6FD40BC5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The smallest of these three squares has area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What’s the total shaded area?</a:t>
                </a: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blipFill>
                <a:blip r:embed="rId3"/>
                <a:stretch>
                  <a:fillRect l="-3205" t="-2232" b="-53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3584DA7-97DC-4DA4-BABD-A46F0A680B65}"/>
              </a:ext>
            </a:extLst>
          </p:cNvPr>
          <p:cNvSpPr>
            <a:spLocks noChangeAspect="1"/>
          </p:cNvSpPr>
          <p:nvPr/>
        </p:nvSpPr>
        <p:spPr>
          <a:xfrm rot="10800000">
            <a:off x="5049198" y="3331464"/>
            <a:ext cx="2223485" cy="222348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C310FE-8181-41B4-92EC-3E0F982B8EAB}"/>
              </a:ext>
            </a:extLst>
          </p:cNvPr>
          <p:cNvSpPr>
            <a:spLocks noChangeAspect="1"/>
          </p:cNvSpPr>
          <p:nvPr/>
        </p:nvSpPr>
        <p:spPr>
          <a:xfrm rot="10800000">
            <a:off x="5600152" y="1872515"/>
            <a:ext cx="1459162" cy="14591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/>
              <p:nvPr/>
            </p:nvSpPr>
            <p:spPr>
              <a:xfrm>
                <a:off x="6066680" y="2352818"/>
                <a:ext cx="526105" cy="58477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6680" y="2352818"/>
                <a:ext cx="526105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c 3">
            <a:extLst>
              <a:ext uri="{FF2B5EF4-FFF2-40B4-BE49-F238E27FC236}">
                <a16:creationId xmlns:a16="http://schemas.microsoft.com/office/drawing/2014/main" id="{25754072-4147-44B5-940C-A030E3CC9752}"/>
              </a:ext>
            </a:extLst>
          </p:cNvPr>
          <p:cNvSpPr/>
          <p:nvPr/>
        </p:nvSpPr>
        <p:spPr>
          <a:xfrm>
            <a:off x="4299429" y="15565"/>
            <a:ext cx="3694743" cy="3694743"/>
          </a:xfrm>
          <a:prstGeom prst="arc">
            <a:avLst>
              <a:gd name="adj1" fmla="val 27024"/>
              <a:gd name="adj2" fmla="val 1079223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6B881D-EE02-4989-B991-46FDAFF90A49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2435708-7AAA-4A7C-8909-CA52F54DECC0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992CF1-241B-4746-9264-40D6ED40AD49}"/>
              </a:ext>
            </a:extLst>
          </p:cNvPr>
          <p:cNvSpPr txBox="1"/>
          <p:nvPr/>
        </p:nvSpPr>
        <p:spPr>
          <a:xfrm>
            <a:off x="494570" y="5554950"/>
            <a:ext cx="9749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SIC_83</a:t>
            </a:r>
          </a:p>
        </p:txBody>
      </p:sp>
    </p:spTree>
    <p:extLst>
      <p:ext uri="{BB962C8B-B14F-4D97-AF65-F5344CB8AC3E}">
        <p14:creationId xmlns:p14="http://schemas.microsoft.com/office/powerpoint/2010/main" val="2542296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9043E2-DC3F-41FA-AAC1-0AEE6FD40BC5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The smallest of these three squares has area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What’s the total shaded area?</a:t>
                </a: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blipFill>
                <a:blip r:embed="rId3"/>
                <a:stretch>
                  <a:fillRect l="-3205" t="-2232" b="-53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3584DA7-97DC-4DA4-BABD-A46F0A680B65}"/>
              </a:ext>
            </a:extLst>
          </p:cNvPr>
          <p:cNvSpPr>
            <a:spLocks noChangeAspect="1"/>
          </p:cNvSpPr>
          <p:nvPr/>
        </p:nvSpPr>
        <p:spPr>
          <a:xfrm rot="10800000">
            <a:off x="5049198" y="3331464"/>
            <a:ext cx="2223485" cy="222348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C310FE-8181-41B4-92EC-3E0F982B8EAB}"/>
              </a:ext>
            </a:extLst>
          </p:cNvPr>
          <p:cNvSpPr>
            <a:spLocks noChangeAspect="1"/>
          </p:cNvSpPr>
          <p:nvPr/>
        </p:nvSpPr>
        <p:spPr>
          <a:xfrm rot="10800000">
            <a:off x="5600152" y="1872515"/>
            <a:ext cx="1459162" cy="14591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/>
              <p:nvPr/>
            </p:nvSpPr>
            <p:spPr>
              <a:xfrm>
                <a:off x="6066680" y="2352818"/>
                <a:ext cx="526106" cy="58477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6680" y="2352818"/>
                <a:ext cx="526106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c 3">
            <a:extLst>
              <a:ext uri="{FF2B5EF4-FFF2-40B4-BE49-F238E27FC236}">
                <a16:creationId xmlns:a16="http://schemas.microsoft.com/office/drawing/2014/main" id="{25754072-4147-44B5-940C-A030E3CC9752}"/>
              </a:ext>
            </a:extLst>
          </p:cNvPr>
          <p:cNvSpPr/>
          <p:nvPr/>
        </p:nvSpPr>
        <p:spPr>
          <a:xfrm>
            <a:off x="4299429" y="15565"/>
            <a:ext cx="3694743" cy="3694743"/>
          </a:xfrm>
          <a:prstGeom prst="arc">
            <a:avLst>
              <a:gd name="adj1" fmla="val 27024"/>
              <a:gd name="adj2" fmla="val 1079223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6B881D-EE02-4989-B991-46FDAFF90A49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2435708-7AAA-4A7C-8909-CA52F54DECC0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992CF1-241B-4746-9264-40D6ED40AD49}"/>
              </a:ext>
            </a:extLst>
          </p:cNvPr>
          <p:cNvSpPr txBox="1"/>
          <p:nvPr/>
        </p:nvSpPr>
        <p:spPr>
          <a:xfrm>
            <a:off x="494570" y="5554950"/>
            <a:ext cx="9749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SIC_83</a:t>
            </a:r>
          </a:p>
        </p:txBody>
      </p:sp>
    </p:spTree>
    <p:extLst>
      <p:ext uri="{BB962C8B-B14F-4D97-AF65-F5344CB8AC3E}">
        <p14:creationId xmlns:p14="http://schemas.microsoft.com/office/powerpoint/2010/main" val="2935730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9043E2-DC3F-41FA-AAC1-0AEE6FD40BC5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The smallest of these three squares has area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What’s the total shaded area?</a:t>
                </a: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blipFill>
                <a:blip r:embed="rId3"/>
                <a:stretch>
                  <a:fillRect l="-3205" t="-2232" b="-53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3584DA7-97DC-4DA4-BABD-A46F0A680B65}"/>
              </a:ext>
            </a:extLst>
          </p:cNvPr>
          <p:cNvSpPr>
            <a:spLocks noChangeAspect="1"/>
          </p:cNvSpPr>
          <p:nvPr/>
        </p:nvSpPr>
        <p:spPr>
          <a:xfrm rot="10800000">
            <a:off x="5049198" y="3331464"/>
            <a:ext cx="2223485" cy="222348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C310FE-8181-41B4-92EC-3E0F982B8EAB}"/>
              </a:ext>
            </a:extLst>
          </p:cNvPr>
          <p:cNvSpPr>
            <a:spLocks noChangeAspect="1"/>
          </p:cNvSpPr>
          <p:nvPr/>
        </p:nvSpPr>
        <p:spPr>
          <a:xfrm rot="10800000">
            <a:off x="5600152" y="1872515"/>
            <a:ext cx="1459162" cy="14591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/>
              <p:nvPr/>
            </p:nvSpPr>
            <p:spPr>
              <a:xfrm>
                <a:off x="6066680" y="2352818"/>
                <a:ext cx="526106" cy="58477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GB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6680" y="2352818"/>
                <a:ext cx="526106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c 3">
            <a:extLst>
              <a:ext uri="{FF2B5EF4-FFF2-40B4-BE49-F238E27FC236}">
                <a16:creationId xmlns:a16="http://schemas.microsoft.com/office/drawing/2014/main" id="{25754072-4147-44B5-940C-A030E3CC9752}"/>
              </a:ext>
            </a:extLst>
          </p:cNvPr>
          <p:cNvSpPr/>
          <p:nvPr/>
        </p:nvSpPr>
        <p:spPr>
          <a:xfrm>
            <a:off x="4299429" y="15565"/>
            <a:ext cx="3694743" cy="3694743"/>
          </a:xfrm>
          <a:prstGeom prst="arc">
            <a:avLst>
              <a:gd name="adj1" fmla="val 27024"/>
              <a:gd name="adj2" fmla="val 1079223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6B881D-EE02-4989-B991-46FDAFF90A49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2435708-7AAA-4A7C-8909-CA52F54DECC0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992CF1-241B-4746-9264-40D6ED40AD49}"/>
              </a:ext>
            </a:extLst>
          </p:cNvPr>
          <p:cNvSpPr txBox="1"/>
          <p:nvPr/>
        </p:nvSpPr>
        <p:spPr>
          <a:xfrm>
            <a:off x="494570" y="5554950"/>
            <a:ext cx="9749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SIC_83</a:t>
            </a:r>
          </a:p>
        </p:txBody>
      </p:sp>
    </p:spTree>
    <p:extLst>
      <p:ext uri="{BB962C8B-B14F-4D97-AF65-F5344CB8AC3E}">
        <p14:creationId xmlns:p14="http://schemas.microsoft.com/office/powerpoint/2010/main" val="918388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9043E2-DC3F-41FA-AAC1-0AEE6FD40BC5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The smallest of these three squares has area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What’s the total shaded area?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blipFill>
                <a:blip r:embed="rId3"/>
                <a:stretch>
                  <a:fillRect l="-3205" t="-2232" b="-53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3584DA7-97DC-4DA4-BABD-A46F0A680B65}"/>
              </a:ext>
            </a:extLst>
          </p:cNvPr>
          <p:cNvSpPr>
            <a:spLocks noChangeAspect="1"/>
          </p:cNvSpPr>
          <p:nvPr/>
        </p:nvSpPr>
        <p:spPr>
          <a:xfrm rot="10800000">
            <a:off x="5049198" y="3331464"/>
            <a:ext cx="2223485" cy="222348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C310FE-8181-41B4-92EC-3E0F982B8EAB}"/>
              </a:ext>
            </a:extLst>
          </p:cNvPr>
          <p:cNvSpPr>
            <a:spLocks noChangeAspect="1"/>
          </p:cNvSpPr>
          <p:nvPr/>
        </p:nvSpPr>
        <p:spPr>
          <a:xfrm rot="10800000">
            <a:off x="5600152" y="1872515"/>
            <a:ext cx="1459162" cy="14591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/>
              <p:nvPr/>
            </p:nvSpPr>
            <p:spPr>
              <a:xfrm>
                <a:off x="6066680" y="2352818"/>
                <a:ext cx="526106" cy="58477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GB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6680" y="2352818"/>
                <a:ext cx="526106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c 3">
            <a:extLst>
              <a:ext uri="{FF2B5EF4-FFF2-40B4-BE49-F238E27FC236}">
                <a16:creationId xmlns:a16="http://schemas.microsoft.com/office/drawing/2014/main" id="{25754072-4147-44B5-940C-A030E3CC9752}"/>
              </a:ext>
            </a:extLst>
          </p:cNvPr>
          <p:cNvSpPr/>
          <p:nvPr/>
        </p:nvSpPr>
        <p:spPr>
          <a:xfrm>
            <a:off x="4299429" y="15565"/>
            <a:ext cx="3694743" cy="3694743"/>
          </a:xfrm>
          <a:prstGeom prst="arc">
            <a:avLst>
              <a:gd name="adj1" fmla="val 27024"/>
              <a:gd name="adj2" fmla="val 1079223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6B881D-EE02-4989-B991-46FDAFF90A49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2435708-7AAA-4A7C-8909-CA52F54DECC0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992CF1-241B-4746-9264-40D6ED40AD49}"/>
              </a:ext>
            </a:extLst>
          </p:cNvPr>
          <p:cNvSpPr txBox="1"/>
          <p:nvPr/>
        </p:nvSpPr>
        <p:spPr>
          <a:xfrm>
            <a:off x="494570" y="5554950"/>
            <a:ext cx="9749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SIC_83</a:t>
            </a:r>
          </a:p>
        </p:txBody>
      </p:sp>
    </p:spTree>
    <p:extLst>
      <p:ext uri="{BB962C8B-B14F-4D97-AF65-F5344CB8AC3E}">
        <p14:creationId xmlns:p14="http://schemas.microsoft.com/office/powerpoint/2010/main" val="1465222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9043E2-DC3F-41FA-AAC1-0AEE6FD40BC5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The smallest of these three squares has area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What’s the total shaded area?</a:t>
                </a: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blipFill>
                <a:blip r:embed="rId3"/>
                <a:stretch>
                  <a:fillRect l="-3205" t="-2232" b="-53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3584DA7-97DC-4DA4-BABD-A46F0A680B65}"/>
              </a:ext>
            </a:extLst>
          </p:cNvPr>
          <p:cNvSpPr>
            <a:spLocks noChangeAspect="1"/>
          </p:cNvSpPr>
          <p:nvPr/>
        </p:nvSpPr>
        <p:spPr>
          <a:xfrm rot="10800000">
            <a:off x="5049198" y="3331464"/>
            <a:ext cx="2223485" cy="222348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C310FE-8181-41B4-92EC-3E0F982B8EAB}"/>
              </a:ext>
            </a:extLst>
          </p:cNvPr>
          <p:cNvSpPr>
            <a:spLocks noChangeAspect="1"/>
          </p:cNvSpPr>
          <p:nvPr/>
        </p:nvSpPr>
        <p:spPr>
          <a:xfrm rot="10800000">
            <a:off x="5600152" y="1872515"/>
            <a:ext cx="1459162" cy="14591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/>
              <p:nvPr/>
            </p:nvSpPr>
            <p:spPr>
              <a:xfrm>
                <a:off x="6066680" y="2352818"/>
                <a:ext cx="526106" cy="58477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GB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6680" y="2352818"/>
                <a:ext cx="526106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c 3">
            <a:extLst>
              <a:ext uri="{FF2B5EF4-FFF2-40B4-BE49-F238E27FC236}">
                <a16:creationId xmlns:a16="http://schemas.microsoft.com/office/drawing/2014/main" id="{25754072-4147-44B5-940C-A030E3CC9752}"/>
              </a:ext>
            </a:extLst>
          </p:cNvPr>
          <p:cNvSpPr/>
          <p:nvPr/>
        </p:nvSpPr>
        <p:spPr>
          <a:xfrm>
            <a:off x="4299429" y="15565"/>
            <a:ext cx="3694743" cy="3694743"/>
          </a:xfrm>
          <a:prstGeom prst="arc">
            <a:avLst>
              <a:gd name="adj1" fmla="val 27024"/>
              <a:gd name="adj2" fmla="val 1079223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6B881D-EE02-4989-B991-46FDAFF90A49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2435708-7AAA-4A7C-8909-CA52F54DECC0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992CF1-241B-4746-9264-40D6ED40AD49}"/>
              </a:ext>
            </a:extLst>
          </p:cNvPr>
          <p:cNvSpPr txBox="1"/>
          <p:nvPr/>
        </p:nvSpPr>
        <p:spPr>
          <a:xfrm>
            <a:off x="494570" y="5554950"/>
            <a:ext cx="9749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SIC_83</a:t>
            </a:r>
          </a:p>
        </p:txBody>
      </p:sp>
    </p:spTree>
    <p:extLst>
      <p:ext uri="{BB962C8B-B14F-4D97-AF65-F5344CB8AC3E}">
        <p14:creationId xmlns:p14="http://schemas.microsoft.com/office/powerpoint/2010/main" val="2010127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3D68987-D7C0-4A2E-90E6-A11D28C07D5F}"/>
              </a:ext>
            </a:extLst>
          </p:cNvPr>
          <p:cNvSpPr/>
          <p:nvPr/>
        </p:nvSpPr>
        <p:spPr bwMode="auto">
          <a:xfrm>
            <a:off x="0" y="0"/>
            <a:ext cx="9144000" cy="684243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99043E2-DC3F-41FA-AAC1-0AEE6FD40BC5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The smallest of these three squares has area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What’s the total shaded area?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blipFill>
                <a:blip r:embed="rId3"/>
                <a:stretch>
                  <a:fillRect l="-3205" t="-2232" b="-53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3584DA7-97DC-4DA4-BABD-A46F0A680B65}"/>
              </a:ext>
            </a:extLst>
          </p:cNvPr>
          <p:cNvSpPr>
            <a:spLocks noChangeAspect="1"/>
          </p:cNvSpPr>
          <p:nvPr/>
        </p:nvSpPr>
        <p:spPr>
          <a:xfrm rot="10800000">
            <a:off x="5049198" y="3331464"/>
            <a:ext cx="2223485" cy="222348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C310FE-8181-41B4-92EC-3E0F982B8EAB}"/>
              </a:ext>
            </a:extLst>
          </p:cNvPr>
          <p:cNvSpPr>
            <a:spLocks noChangeAspect="1"/>
          </p:cNvSpPr>
          <p:nvPr/>
        </p:nvSpPr>
        <p:spPr>
          <a:xfrm rot="10800000">
            <a:off x="5600152" y="1872515"/>
            <a:ext cx="1459162" cy="14591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/>
              <p:nvPr/>
            </p:nvSpPr>
            <p:spPr>
              <a:xfrm>
                <a:off x="6066680" y="2352818"/>
                <a:ext cx="526106" cy="58477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GB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6680" y="2352818"/>
                <a:ext cx="526106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c 3">
            <a:extLst>
              <a:ext uri="{FF2B5EF4-FFF2-40B4-BE49-F238E27FC236}">
                <a16:creationId xmlns:a16="http://schemas.microsoft.com/office/drawing/2014/main" id="{25754072-4147-44B5-940C-A030E3CC9752}"/>
              </a:ext>
            </a:extLst>
          </p:cNvPr>
          <p:cNvSpPr/>
          <p:nvPr/>
        </p:nvSpPr>
        <p:spPr>
          <a:xfrm>
            <a:off x="4299429" y="15565"/>
            <a:ext cx="3694743" cy="3694743"/>
          </a:xfrm>
          <a:prstGeom prst="arc">
            <a:avLst>
              <a:gd name="adj1" fmla="val 27024"/>
              <a:gd name="adj2" fmla="val 1079223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6B881D-EE02-4989-B991-46FDAFF90A49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2435708-7AAA-4A7C-8909-CA52F54DECC0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</p:spTree>
    <p:extLst>
      <p:ext uri="{BB962C8B-B14F-4D97-AF65-F5344CB8AC3E}">
        <p14:creationId xmlns:p14="http://schemas.microsoft.com/office/powerpoint/2010/main" val="3166554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9043E2-DC3F-41FA-AAC1-0AEE6FD40BC5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The smallest of these three squares has area </a:t>
                </a:r>
                <a14:m>
                  <m:oMath xmlns:m="http://schemas.openxmlformats.org/officeDocument/2006/math">
                    <m:r>
                      <a:rPr lang="en-GB" sz="3200" b="0" i="0" dirty="0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What’s the total shaded area?</a:t>
                </a: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blipFill>
                <a:blip r:embed="rId3"/>
                <a:stretch>
                  <a:fillRect l="-3205" t="-2232" b="-53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3584DA7-97DC-4DA4-BABD-A46F0A680B65}"/>
              </a:ext>
            </a:extLst>
          </p:cNvPr>
          <p:cNvSpPr>
            <a:spLocks noChangeAspect="1"/>
          </p:cNvSpPr>
          <p:nvPr/>
        </p:nvSpPr>
        <p:spPr>
          <a:xfrm rot="10800000">
            <a:off x="5049198" y="3331464"/>
            <a:ext cx="2223485" cy="222348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C310FE-8181-41B4-92EC-3E0F982B8EAB}"/>
              </a:ext>
            </a:extLst>
          </p:cNvPr>
          <p:cNvSpPr>
            <a:spLocks noChangeAspect="1"/>
          </p:cNvSpPr>
          <p:nvPr/>
        </p:nvSpPr>
        <p:spPr>
          <a:xfrm rot="10800000">
            <a:off x="5600152" y="1872515"/>
            <a:ext cx="1459162" cy="14591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/>
              <p:nvPr/>
            </p:nvSpPr>
            <p:spPr>
              <a:xfrm>
                <a:off x="5924440" y="2352818"/>
                <a:ext cx="753731" cy="58477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10</m:t>
                      </m:r>
                    </m:oMath>
                  </m:oMathPara>
                </a14:m>
                <a:endParaRPr lang="en-GB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4440" y="2352818"/>
                <a:ext cx="75373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c 3">
            <a:extLst>
              <a:ext uri="{FF2B5EF4-FFF2-40B4-BE49-F238E27FC236}">
                <a16:creationId xmlns:a16="http://schemas.microsoft.com/office/drawing/2014/main" id="{25754072-4147-44B5-940C-A030E3CC9752}"/>
              </a:ext>
            </a:extLst>
          </p:cNvPr>
          <p:cNvSpPr/>
          <p:nvPr/>
        </p:nvSpPr>
        <p:spPr>
          <a:xfrm>
            <a:off x="4299429" y="15565"/>
            <a:ext cx="3694743" cy="3694743"/>
          </a:xfrm>
          <a:prstGeom prst="arc">
            <a:avLst>
              <a:gd name="adj1" fmla="val 27024"/>
              <a:gd name="adj2" fmla="val 1079223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6B881D-EE02-4989-B991-46FDAFF90A49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2435708-7AAA-4A7C-8909-CA52F54DECC0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992CF1-241B-4746-9264-40D6ED40AD49}"/>
              </a:ext>
            </a:extLst>
          </p:cNvPr>
          <p:cNvSpPr txBox="1"/>
          <p:nvPr/>
        </p:nvSpPr>
        <p:spPr>
          <a:xfrm>
            <a:off x="494570" y="5554950"/>
            <a:ext cx="9749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SIC_83</a:t>
            </a:r>
          </a:p>
        </p:txBody>
      </p:sp>
    </p:spTree>
    <p:extLst>
      <p:ext uri="{BB962C8B-B14F-4D97-AF65-F5344CB8AC3E}">
        <p14:creationId xmlns:p14="http://schemas.microsoft.com/office/powerpoint/2010/main" val="4081214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9043E2-DC3F-41FA-AAC1-0AEE6FD40BC5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The smallest of these three squares has area </a:t>
                </a:r>
                <a14:m>
                  <m:oMath xmlns:m="http://schemas.openxmlformats.org/officeDocument/2006/math">
                    <m:r>
                      <a:rPr lang="en-GB" sz="3200" b="0" i="0" dirty="0" smtClean="0">
                        <a:latin typeface="Cambria Math" panose="02040503050406030204" pitchFamily="18" charset="0"/>
                      </a:rPr>
                      <m:t>11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What’s the total shaded area?</a:t>
                </a: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blipFill>
                <a:blip r:embed="rId3"/>
                <a:stretch>
                  <a:fillRect l="-3205" t="-2232" b="-53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3584DA7-97DC-4DA4-BABD-A46F0A680B65}"/>
              </a:ext>
            </a:extLst>
          </p:cNvPr>
          <p:cNvSpPr>
            <a:spLocks noChangeAspect="1"/>
          </p:cNvSpPr>
          <p:nvPr/>
        </p:nvSpPr>
        <p:spPr>
          <a:xfrm rot="10800000">
            <a:off x="5049198" y="3331464"/>
            <a:ext cx="2223485" cy="222348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C310FE-8181-41B4-92EC-3E0F982B8EAB}"/>
              </a:ext>
            </a:extLst>
          </p:cNvPr>
          <p:cNvSpPr>
            <a:spLocks noChangeAspect="1"/>
          </p:cNvSpPr>
          <p:nvPr/>
        </p:nvSpPr>
        <p:spPr>
          <a:xfrm rot="10800000">
            <a:off x="5600152" y="1872515"/>
            <a:ext cx="1459162" cy="14591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/>
              <p:nvPr/>
            </p:nvSpPr>
            <p:spPr>
              <a:xfrm>
                <a:off x="5944760" y="2352818"/>
                <a:ext cx="753731" cy="58477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11</m:t>
                      </m:r>
                    </m:oMath>
                  </m:oMathPara>
                </a14:m>
                <a:endParaRPr lang="en-GB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4760" y="2352818"/>
                <a:ext cx="75373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c 3">
            <a:extLst>
              <a:ext uri="{FF2B5EF4-FFF2-40B4-BE49-F238E27FC236}">
                <a16:creationId xmlns:a16="http://schemas.microsoft.com/office/drawing/2014/main" id="{25754072-4147-44B5-940C-A030E3CC9752}"/>
              </a:ext>
            </a:extLst>
          </p:cNvPr>
          <p:cNvSpPr/>
          <p:nvPr/>
        </p:nvSpPr>
        <p:spPr>
          <a:xfrm>
            <a:off x="4299429" y="15565"/>
            <a:ext cx="3694743" cy="3694743"/>
          </a:xfrm>
          <a:prstGeom prst="arc">
            <a:avLst>
              <a:gd name="adj1" fmla="val 27024"/>
              <a:gd name="adj2" fmla="val 1079223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6B881D-EE02-4989-B991-46FDAFF90A49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2435708-7AAA-4A7C-8909-CA52F54DECC0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992CF1-241B-4746-9264-40D6ED40AD49}"/>
              </a:ext>
            </a:extLst>
          </p:cNvPr>
          <p:cNvSpPr txBox="1"/>
          <p:nvPr/>
        </p:nvSpPr>
        <p:spPr>
          <a:xfrm>
            <a:off x="494570" y="5554950"/>
            <a:ext cx="9749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SIC_83</a:t>
            </a:r>
          </a:p>
        </p:txBody>
      </p:sp>
    </p:spTree>
    <p:extLst>
      <p:ext uri="{BB962C8B-B14F-4D97-AF65-F5344CB8AC3E}">
        <p14:creationId xmlns:p14="http://schemas.microsoft.com/office/powerpoint/2010/main" val="172071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9043E2-DC3F-41FA-AAC1-0AEE6FD40BC5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The smallest of these three squares has area </a:t>
                </a:r>
                <a14:m>
                  <m:oMath xmlns:m="http://schemas.openxmlformats.org/officeDocument/2006/math">
                    <m:r>
                      <a:rPr lang="en-GB" sz="3200" b="0" i="0" dirty="0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What’s the total shaded area?</a:t>
                </a: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blipFill>
                <a:blip r:embed="rId3"/>
                <a:stretch>
                  <a:fillRect l="-3205" t="-2232" b="-53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3584DA7-97DC-4DA4-BABD-A46F0A680B65}"/>
              </a:ext>
            </a:extLst>
          </p:cNvPr>
          <p:cNvSpPr>
            <a:spLocks noChangeAspect="1"/>
          </p:cNvSpPr>
          <p:nvPr/>
        </p:nvSpPr>
        <p:spPr>
          <a:xfrm rot="10800000">
            <a:off x="5049198" y="3331464"/>
            <a:ext cx="2223485" cy="222348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C310FE-8181-41B4-92EC-3E0F982B8EAB}"/>
              </a:ext>
            </a:extLst>
          </p:cNvPr>
          <p:cNvSpPr>
            <a:spLocks noChangeAspect="1"/>
          </p:cNvSpPr>
          <p:nvPr/>
        </p:nvSpPr>
        <p:spPr>
          <a:xfrm rot="10800000">
            <a:off x="5600152" y="1872515"/>
            <a:ext cx="1459162" cy="14591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/>
              <p:nvPr/>
            </p:nvSpPr>
            <p:spPr>
              <a:xfrm>
                <a:off x="5924440" y="2352818"/>
                <a:ext cx="753731" cy="58477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en-GB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4440" y="2352818"/>
                <a:ext cx="75373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c 3">
            <a:extLst>
              <a:ext uri="{FF2B5EF4-FFF2-40B4-BE49-F238E27FC236}">
                <a16:creationId xmlns:a16="http://schemas.microsoft.com/office/drawing/2014/main" id="{25754072-4147-44B5-940C-A030E3CC9752}"/>
              </a:ext>
            </a:extLst>
          </p:cNvPr>
          <p:cNvSpPr/>
          <p:nvPr/>
        </p:nvSpPr>
        <p:spPr>
          <a:xfrm>
            <a:off x="4299429" y="15565"/>
            <a:ext cx="3694743" cy="3694743"/>
          </a:xfrm>
          <a:prstGeom prst="arc">
            <a:avLst>
              <a:gd name="adj1" fmla="val 27024"/>
              <a:gd name="adj2" fmla="val 1079223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6B881D-EE02-4989-B991-46FDAFF90A49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2435708-7AAA-4A7C-8909-CA52F54DECC0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992CF1-241B-4746-9264-40D6ED40AD49}"/>
              </a:ext>
            </a:extLst>
          </p:cNvPr>
          <p:cNvSpPr txBox="1"/>
          <p:nvPr/>
        </p:nvSpPr>
        <p:spPr>
          <a:xfrm>
            <a:off x="494570" y="5554950"/>
            <a:ext cx="9749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SIC_83</a:t>
            </a:r>
          </a:p>
        </p:txBody>
      </p:sp>
    </p:spTree>
    <p:extLst>
      <p:ext uri="{BB962C8B-B14F-4D97-AF65-F5344CB8AC3E}">
        <p14:creationId xmlns:p14="http://schemas.microsoft.com/office/powerpoint/2010/main" val="1768881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9043E2-DC3F-41FA-AAC1-0AEE6FD40BC5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The smallest of these three squares has area </a:t>
                </a:r>
                <a14:m>
                  <m:oMath xmlns:m="http://schemas.openxmlformats.org/officeDocument/2006/math">
                    <m:r>
                      <a:rPr lang="en-GB" sz="3200" b="0" i="0" dirty="0" smtClean="0">
                        <a:latin typeface="Cambria Math" panose="02040503050406030204" pitchFamily="18" charset="0"/>
                      </a:rPr>
                      <m:t>13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What’s the total shaded area?</a:t>
                </a: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blipFill>
                <a:blip r:embed="rId3"/>
                <a:stretch>
                  <a:fillRect l="-3205" t="-2232" b="-53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3584DA7-97DC-4DA4-BABD-A46F0A680B65}"/>
              </a:ext>
            </a:extLst>
          </p:cNvPr>
          <p:cNvSpPr>
            <a:spLocks noChangeAspect="1"/>
          </p:cNvSpPr>
          <p:nvPr/>
        </p:nvSpPr>
        <p:spPr>
          <a:xfrm rot="10800000">
            <a:off x="5049198" y="3331464"/>
            <a:ext cx="2223485" cy="222348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C310FE-8181-41B4-92EC-3E0F982B8EAB}"/>
              </a:ext>
            </a:extLst>
          </p:cNvPr>
          <p:cNvSpPr>
            <a:spLocks noChangeAspect="1"/>
          </p:cNvSpPr>
          <p:nvPr/>
        </p:nvSpPr>
        <p:spPr>
          <a:xfrm rot="10800000">
            <a:off x="5600152" y="1872515"/>
            <a:ext cx="1459162" cy="14591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/>
              <p:nvPr/>
            </p:nvSpPr>
            <p:spPr>
              <a:xfrm>
                <a:off x="5944760" y="2352818"/>
                <a:ext cx="753731" cy="58477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13</m:t>
                      </m:r>
                    </m:oMath>
                  </m:oMathPara>
                </a14:m>
                <a:endParaRPr lang="en-GB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4760" y="2352818"/>
                <a:ext cx="75373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c 3">
            <a:extLst>
              <a:ext uri="{FF2B5EF4-FFF2-40B4-BE49-F238E27FC236}">
                <a16:creationId xmlns:a16="http://schemas.microsoft.com/office/drawing/2014/main" id="{25754072-4147-44B5-940C-A030E3CC9752}"/>
              </a:ext>
            </a:extLst>
          </p:cNvPr>
          <p:cNvSpPr/>
          <p:nvPr/>
        </p:nvSpPr>
        <p:spPr>
          <a:xfrm>
            <a:off x="4299429" y="15565"/>
            <a:ext cx="3694743" cy="3694743"/>
          </a:xfrm>
          <a:prstGeom prst="arc">
            <a:avLst>
              <a:gd name="adj1" fmla="val 27024"/>
              <a:gd name="adj2" fmla="val 1079223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6B881D-EE02-4989-B991-46FDAFF90A49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2435708-7AAA-4A7C-8909-CA52F54DECC0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992CF1-241B-4746-9264-40D6ED40AD49}"/>
              </a:ext>
            </a:extLst>
          </p:cNvPr>
          <p:cNvSpPr txBox="1"/>
          <p:nvPr/>
        </p:nvSpPr>
        <p:spPr>
          <a:xfrm>
            <a:off x="494570" y="5554950"/>
            <a:ext cx="9749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SIC_83</a:t>
            </a:r>
          </a:p>
        </p:txBody>
      </p:sp>
    </p:spTree>
    <p:extLst>
      <p:ext uri="{BB962C8B-B14F-4D97-AF65-F5344CB8AC3E}">
        <p14:creationId xmlns:p14="http://schemas.microsoft.com/office/powerpoint/2010/main" val="4201545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9043E2-DC3F-41FA-AAC1-0AEE6FD40BC5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The smallest of these three squares has area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14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What’s the total shaded area?</a:t>
                </a: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blipFill>
                <a:blip r:embed="rId3"/>
                <a:stretch>
                  <a:fillRect l="-3205" t="-2232" b="-53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3584DA7-97DC-4DA4-BABD-A46F0A680B65}"/>
              </a:ext>
            </a:extLst>
          </p:cNvPr>
          <p:cNvSpPr>
            <a:spLocks noChangeAspect="1"/>
          </p:cNvSpPr>
          <p:nvPr/>
        </p:nvSpPr>
        <p:spPr>
          <a:xfrm rot="10800000">
            <a:off x="5049198" y="3331464"/>
            <a:ext cx="2223485" cy="222348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C310FE-8181-41B4-92EC-3E0F982B8EAB}"/>
              </a:ext>
            </a:extLst>
          </p:cNvPr>
          <p:cNvSpPr>
            <a:spLocks noChangeAspect="1"/>
          </p:cNvSpPr>
          <p:nvPr/>
        </p:nvSpPr>
        <p:spPr>
          <a:xfrm rot="10800000">
            <a:off x="5600152" y="1872515"/>
            <a:ext cx="1459162" cy="14591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/>
              <p:nvPr/>
            </p:nvSpPr>
            <p:spPr>
              <a:xfrm>
                <a:off x="5924440" y="2352818"/>
                <a:ext cx="753731" cy="58477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14</m:t>
                      </m:r>
                    </m:oMath>
                  </m:oMathPara>
                </a14:m>
                <a:endParaRPr lang="en-GB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4440" y="2352818"/>
                <a:ext cx="75373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c 3">
            <a:extLst>
              <a:ext uri="{FF2B5EF4-FFF2-40B4-BE49-F238E27FC236}">
                <a16:creationId xmlns:a16="http://schemas.microsoft.com/office/drawing/2014/main" id="{25754072-4147-44B5-940C-A030E3CC9752}"/>
              </a:ext>
            </a:extLst>
          </p:cNvPr>
          <p:cNvSpPr/>
          <p:nvPr/>
        </p:nvSpPr>
        <p:spPr>
          <a:xfrm>
            <a:off x="4299429" y="15565"/>
            <a:ext cx="3694743" cy="3694743"/>
          </a:xfrm>
          <a:prstGeom prst="arc">
            <a:avLst>
              <a:gd name="adj1" fmla="val 27024"/>
              <a:gd name="adj2" fmla="val 1079223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6B881D-EE02-4989-B991-46FDAFF90A49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2435708-7AAA-4A7C-8909-CA52F54DECC0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992CF1-241B-4746-9264-40D6ED40AD49}"/>
              </a:ext>
            </a:extLst>
          </p:cNvPr>
          <p:cNvSpPr txBox="1"/>
          <p:nvPr/>
        </p:nvSpPr>
        <p:spPr>
          <a:xfrm>
            <a:off x="494570" y="5554950"/>
            <a:ext cx="9749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SIC_83</a:t>
            </a:r>
          </a:p>
        </p:txBody>
      </p:sp>
    </p:spTree>
    <p:extLst>
      <p:ext uri="{BB962C8B-B14F-4D97-AF65-F5344CB8AC3E}">
        <p14:creationId xmlns:p14="http://schemas.microsoft.com/office/powerpoint/2010/main" val="424596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9043E2-DC3F-41FA-AAC1-0AEE6FD40BC5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The smallest of these three squares has area </a:t>
                </a:r>
                <a14:m>
                  <m:oMath xmlns:m="http://schemas.openxmlformats.org/officeDocument/2006/math">
                    <m:r>
                      <a:rPr lang="en-GB" sz="3200" b="0" i="0" dirty="0" smtClean="0">
                        <a:latin typeface="Cambria Math" panose="02040503050406030204" pitchFamily="18" charset="0"/>
                      </a:rPr>
                      <m:t>15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What’s the total shaded area?</a:t>
                </a: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blipFill>
                <a:blip r:embed="rId3"/>
                <a:stretch>
                  <a:fillRect l="-3205" t="-2232" b="-53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3584DA7-97DC-4DA4-BABD-A46F0A680B65}"/>
              </a:ext>
            </a:extLst>
          </p:cNvPr>
          <p:cNvSpPr>
            <a:spLocks noChangeAspect="1"/>
          </p:cNvSpPr>
          <p:nvPr/>
        </p:nvSpPr>
        <p:spPr>
          <a:xfrm rot="10800000">
            <a:off x="5049198" y="3331464"/>
            <a:ext cx="2223485" cy="222348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C310FE-8181-41B4-92EC-3E0F982B8EAB}"/>
              </a:ext>
            </a:extLst>
          </p:cNvPr>
          <p:cNvSpPr>
            <a:spLocks noChangeAspect="1"/>
          </p:cNvSpPr>
          <p:nvPr/>
        </p:nvSpPr>
        <p:spPr>
          <a:xfrm rot="10800000">
            <a:off x="5600152" y="1872515"/>
            <a:ext cx="1459162" cy="14591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/>
              <p:nvPr/>
            </p:nvSpPr>
            <p:spPr>
              <a:xfrm>
                <a:off x="5944760" y="2352818"/>
                <a:ext cx="753731" cy="58477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lang="en-GB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4760" y="2352818"/>
                <a:ext cx="75373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c 3">
            <a:extLst>
              <a:ext uri="{FF2B5EF4-FFF2-40B4-BE49-F238E27FC236}">
                <a16:creationId xmlns:a16="http://schemas.microsoft.com/office/drawing/2014/main" id="{25754072-4147-44B5-940C-A030E3CC9752}"/>
              </a:ext>
            </a:extLst>
          </p:cNvPr>
          <p:cNvSpPr/>
          <p:nvPr/>
        </p:nvSpPr>
        <p:spPr>
          <a:xfrm>
            <a:off x="4299429" y="15565"/>
            <a:ext cx="3694743" cy="3694743"/>
          </a:xfrm>
          <a:prstGeom prst="arc">
            <a:avLst>
              <a:gd name="adj1" fmla="val 27024"/>
              <a:gd name="adj2" fmla="val 1079223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6B881D-EE02-4989-B991-46FDAFF90A49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2435708-7AAA-4A7C-8909-CA52F54DECC0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992CF1-241B-4746-9264-40D6ED40AD49}"/>
              </a:ext>
            </a:extLst>
          </p:cNvPr>
          <p:cNvSpPr txBox="1"/>
          <p:nvPr/>
        </p:nvSpPr>
        <p:spPr>
          <a:xfrm>
            <a:off x="494570" y="5554950"/>
            <a:ext cx="9749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SIC_83</a:t>
            </a:r>
          </a:p>
        </p:txBody>
      </p:sp>
    </p:spTree>
    <p:extLst>
      <p:ext uri="{BB962C8B-B14F-4D97-AF65-F5344CB8AC3E}">
        <p14:creationId xmlns:p14="http://schemas.microsoft.com/office/powerpoint/2010/main" val="2350788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9043E2-DC3F-41FA-AAC1-0AEE6FD40BC5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The smallest of these three squares has area </a:t>
                </a:r>
                <a14:m>
                  <m:oMath xmlns:m="http://schemas.openxmlformats.org/officeDocument/2006/math">
                    <m:r>
                      <a:rPr lang="en-GB" sz="3200" b="0" i="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GB" sz="3200" b="0" i="1" dirty="0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What’s the total shaded area?</a:t>
                </a: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blipFill>
                <a:blip r:embed="rId3"/>
                <a:stretch>
                  <a:fillRect l="-3205" t="-2232" b="-53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3584DA7-97DC-4DA4-BABD-A46F0A680B65}"/>
              </a:ext>
            </a:extLst>
          </p:cNvPr>
          <p:cNvSpPr>
            <a:spLocks noChangeAspect="1"/>
          </p:cNvSpPr>
          <p:nvPr/>
        </p:nvSpPr>
        <p:spPr>
          <a:xfrm rot="10800000">
            <a:off x="5049198" y="3331464"/>
            <a:ext cx="2223485" cy="222348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C310FE-8181-41B4-92EC-3E0F982B8EAB}"/>
              </a:ext>
            </a:extLst>
          </p:cNvPr>
          <p:cNvSpPr>
            <a:spLocks noChangeAspect="1"/>
          </p:cNvSpPr>
          <p:nvPr/>
        </p:nvSpPr>
        <p:spPr>
          <a:xfrm rot="10800000">
            <a:off x="5600152" y="1872515"/>
            <a:ext cx="1459162" cy="14591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/>
              <p:nvPr/>
            </p:nvSpPr>
            <p:spPr>
              <a:xfrm>
                <a:off x="5924440" y="2352818"/>
                <a:ext cx="753731" cy="58477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17</m:t>
                      </m:r>
                    </m:oMath>
                  </m:oMathPara>
                </a14:m>
                <a:endParaRPr lang="en-GB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4440" y="2352818"/>
                <a:ext cx="75373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c 3">
            <a:extLst>
              <a:ext uri="{FF2B5EF4-FFF2-40B4-BE49-F238E27FC236}">
                <a16:creationId xmlns:a16="http://schemas.microsoft.com/office/drawing/2014/main" id="{25754072-4147-44B5-940C-A030E3CC9752}"/>
              </a:ext>
            </a:extLst>
          </p:cNvPr>
          <p:cNvSpPr/>
          <p:nvPr/>
        </p:nvSpPr>
        <p:spPr>
          <a:xfrm>
            <a:off x="4299429" y="15565"/>
            <a:ext cx="3694743" cy="3694743"/>
          </a:xfrm>
          <a:prstGeom prst="arc">
            <a:avLst>
              <a:gd name="adj1" fmla="val 27024"/>
              <a:gd name="adj2" fmla="val 1079223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6B881D-EE02-4989-B991-46FDAFF90A49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2435708-7AAA-4A7C-8909-CA52F54DECC0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992CF1-241B-4746-9264-40D6ED40AD49}"/>
              </a:ext>
            </a:extLst>
          </p:cNvPr>
          <p:cNvSpPr txBox="1"/>
          <p:nvPr/>
        </p:nvSpPr>
        <p:spPr>
          <a:xfrm>
            <a:off x="494570" y="5554950"/>
            <a:ext cx="9749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SIC_83</a:t>
            </a:r>
          </a:p>
        </p:txBody>
      </p:sp>
    </p:spTree>
    <p:extLst>
      <p:ext uri="{BB962C8B-B14F-4D97-AF65-F5344CB8AC3E}">
        <p14:creationId xmlns:p14="http://schemas.microsoft.com/office/powerpoint/2010/main" val="74106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9043E2-DC3F-41FA-AAC1-0AEE6FD40BC5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The smallest of these three squares has area </a:t>
                </a:r>
                <a14:m>
                  <m:oMath xmlns:m="http://schemas.openxmlformats.org/officeDocument/2006/math">
                    <m:r>
                      <a:rPr lang="en-GB" sz="3200" b="0" i="0" dirty="0" smtClean="0">
                        <a:latin typeface="Cambria Math" panose="02040503050406030204" pitchFamily="18" charset="0"/>
                      </a:rPr>
                      <m:t>18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What’s the total shaded area?</a:t>
                </a: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blipFill>
                <a:blip r:embed="rId3"/>
                <a:stretch>
                  <a:fillRect l="-3205" t="-2232" b="-53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3584DA7-97DC-4DA4-BABD-A46F0A680B65}"/>
              </a:ext>
            </a:extLst>
          </p:cNvPr>
          <p:cNvSpPr>
            <a:spLocks noChangeAspect="1"/>
          </p:cNvSpPr>
          <p:nvPr/>
        </p:nvSpPr>
        <p:spPr>
          <a:xfrm rot="10800000">
            <a:off x="5049198" y="3331464"/>
            <a:ext cx="2223485" cy="222348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C310FE-8181-41B4-92EC-3E0F982B8EAB}"/>
              </a:ext>
            </a:extLst>
          </p:cNvPr>
          <p:cNvSpPr>
            <a:spLocks noChangeAspect="1"/>
          </p:cNvSpPr>
          <p:nvPr/>
        </p:nvSpPr>
        <p:spPr>
          <a:xfrm rot="10800000">
            <a:off x="5600152" y="1872515"/>
            <a:ext cx="1459162" cy="14591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/>
              <p:nvPr/>
            </p:nvSpPr>
            <p:spPr>
              <a:xfrm>
                <a:off x="5944760" y="2352818"/>
                <a:ext cx="753731" cy="58477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18</m:t>
                      </m:r>
                    </m:oMath>
                  </m:oMathPara>
                </a14:m>
                <a:endParaRPr lang="en-GB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4760" y="2352818"/>
                <a:ext cx="75373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c 3">
            <a:extLst>
              <a:ext uri="{FF2B5EF4-FFF2-40B4-BE49-F238E27FC236}">
                <a16:creationId xmlns:a16="http://schemas.microsoft.com/office/drawing/2014/main" id="{25754072-4147-44B5-940C-A030E3CC9752}"/>
              </a:ext>
            </a:extLst>
          </p:cNvPr>
          <p:cNvSpPr/>
          <p:nvPr/>
        </p:nvSpPr>
        <p:spPr>
          <a:xfrm>
            <a:off x="4299429" y="15565"/>
            <a:ext cx="3694743" cy="3694743"/>
          </a:xfrm>
          <a:prstGeom prst="arc">
            <a:avLst>
              <a:gd name="adj1" fmla="val 27024"/>
              <a:gd name="adj2" fmla="val 1079223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6B881D-EE02-4989-B991-46FDAFF90A49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2435708-7AAA-4A7C-8909-CA52F54DECC0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992CF1-241B-4746-9264-40D6ED40AD49}"/>
              </a:ext>
            </a:extLst>
          </p:cNvPr>
          <p:cNvSpPr txBox="1"/>
          <p:nvPr/>
        </p:nvSpPr>
        <p:spPr>
          <a:xfrm>
            <a:off x="494570" y="5554950"/>
            <a:ext cx="9749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SIC_83</a:t>
            </a:r>
          </a:p>
        </p:txBody>
      </p:sp>
    </p:spTree>
    <p:extLst>
      <p:ext uri="{BB962C8B-B14F-4D97-AF65-F5344CB8AC3E}">
        <p14:creationId xmlns:p14="http://schemas.microsoft.com/office/powerpoint/2010/main" val="316023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9043E2-DC3F-41FA-AAC1-0AEE6FD40BC5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The smallest of these three squares has area </a:t>
                </a:r>
                <a14:m>
                  <m:oMath xmlns:m="http://schemas.openxmlformats.org/officeDocument/2006/math">
                    <m:r>
                      <a:rPr lang="en-GB" sz="3200" b="0" i="0" dirty="0" smtClean="0">
                        <a:latin typeface="Cambria Math" panose="02040503050406030204" pitchFamily="18" charset="0"/>
                      </a:rPr>
                      <m:t>19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What’s the total shaded area?</a:t>
                </a: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blipFill>
                <a:blip r:embed="rId3"/>
                <a:stretch>
                  <a:fillRect l="-3205" t="-2232" b="-53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3584DA7-97DC-4DA4-BABD-A46F0A680B65}"/>
              </a:ext>
            </a:extLst>
          </p:cNvPr>
          <p:cNvSpPr>
            <a:spLocks noChangeAspect="1"/>
          </p:cNvSpPr>
          <p:nvPr/>
        </p:nvSpPr>
        <p:spPr>
          <a:xfrm rot="10800000">
            <a:off x="5049198" y="3331464"/>
            <a:ext cx="2223485" cy="222348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C310FE-8181-41B4-92EC-3E0F982B8EAB}"/>
              </a:ext>
            </a:extLst>
          </p:cNvPr>
          <p:cNvSpPr>
            <a:spLocks noChangeAspect="1"/>
          </p:cNvSpPr>
          <p:nvPr/>
        </p:nvSpPr>
        <p:spPr>
          <a:xfrm rot="10800000">
            <a:off x="5600152" y="1872515"/>
            <a:ext cx="1459162" cy="14591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/>
              <p:nvPr/>
            </p:nvSpPr>
            <p:spPr>
              <a:xfrm>
                <a:off x="5924440" y="2352818"/>
                <a:ext cx="753731" cy="58477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19</m:t>
                      </m:r>
                    </m:oMath>
                  </m:oMathPara>
                </a14:m>
                <a:endParaRPr lang="en-GB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4440" y="2352818"/>
                <a:ext cx="75373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c 3">
            <a:extLst>
              <a:ext uri="{FF2B5EF4-FFF2-40B4-BE49-F238E27FC236}">
                <a16:creationId xmlns:a16="http://schemas.microsoft.com/office/drawing/2014/main" id="{25754072-4147-44B5-940C-A030E3CC9752}"/>
              </a:ext>
            </a:extLst>
          </p:cNvPr>
          <p:cNvSpPr/>
          <p:nvPr/>
        </p:nvSpPr>
        <p:spPr>
          <a:xfrm>
            <a:off x="4299429" y="15565"/>
            <a:ext cx="3694743" cy="3694743"/>
          </a:xfrm>
          <a:prstGeom prst="arc">
            <a:avLst>
              <a:gd name="adj1" fmla="val 27024"/>
              <a:gd name="adj2" fmla="val 1079223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6B881D-EE02-4989-B991-46FDAFF90A49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2435708-7AAA-4A7C-8909-CA52F54DECC0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992CF1-241B-4746-9264-40D6ED40AD49}"/>
              </a:ext>
            </a:extLst>
          </p:cNvPr>
          <p:cNvSpPr txBox="1"/>
          <p:nvPr/>
        </p:nvSpPr>
        <p:spPr>
          <a:xfrm>
            <a:off x="494570" y="5554950"/>
            <a:ext cx="9749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SIC_83</a:t>
            </a:r>
          </a:p>
        </p:txBody>
      </p:sp>
    </p:spTree>
    <p:extLst>
      <p:ext uri="{BB962C8B-B14F-4D97-AF65-F5344CB8AC3E}">
        <p14:creationId xmlns:p14="http://schemas.microsoft.com/office/powerpoint/2010/main" val="2335882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9043E2-DC3F-41FA-AAC1-0AEE6FD40BC5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The smallest of these three squares has area </a:t>
                </a:r>
                <a14:m>
                  <m:oMath xmlns:m="http://schemas.openxmlformats.org/officeDocument/2006/math">
                    <m:r>
                      <a:rPr lang="en-GB" sz="3200" b="0" i="0" dirty="0" smtClean="0">
                        <a:latin typeface="Cambria Math" panose="02040503050406030204" pitchFamily="18" charset="0"/>
                      </a:rPr>
                      <m:t>20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What’s the total shaded area?</a:t>
                </a: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70" y="2220795"/>
                <a:ext cx="3804859" cy="2727863"/>
              </a:xfrm>
              <a:prstGeom prst="rect">
                <a:avLst/>
              </a:prstGeom>
              <a:blipFill>
                <a:blip r:embed="rId3"/>
                <a:stretch>
                  <a:fillRect l="-3205" t="-2232" b="-53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3584DA7-97DC-4DA4-BABD-A46F0A680B65}"/>
              </a:ext>
            </a:extLst>
          </p:cNvPr>
          <p:cNvSpPr>
            <a:spLocks noChangeAspect="1"/>
          </p:cNvSpPr>
          <p:nvPr/>
        </p:nvSpPr>
        <p:spPr>
          <a:xfrm rot="10800000">
            <a:off x="5049198" y="3331464"/>
            <a:ext cx="2223485" cy="222348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C310FE-8181-41B4-92EC-3E0F982B8EAB}"/>
              </a:ext>
            </a:extLst>
          </p:cNvPr>
          <p:cNvSpPr>
            <a:spLocks noChangeAspect="1"/>
          </p:cNvSpPr>
          <p:nvPr/>
        </p:nvSpPr>
        <p:spPr>
          <a:xfrm rot="10800000">
            <a:off x="5600152" y="1872515"/>
            <a:ext cx="1459162" cy="14591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/>
              <p:nvPr/>
            </p:nvSpPr>
            <p:spPr>
              <a:xfrm>
                <a:off x="5944760" y="2352818"/>
                <a:ext cx="753731" cy="58477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20</m:t>
                      </m:r>
                    </m:oMath>
                  </m:oMathPara>
                </a14:m>
                <a:endParaRPr lang="en-GB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4760" y="2352818"/>
                <a:ext cx="75373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c 3">
            <a:extLst>
              <a:ext uri="{FF2B5EF4-FFF2-40B4-BE49-F238E27FC236}">
                <a16:creationId xmlns:a16="http://schemas.microsoft.com/office/drawing/2014/main" id="{25754072-4147-44B5-940C-A030E3CC9752}"/>
              </a:ext>
            </a:extLst>
          </p:cNvPr>
          <p:cNvSpPr/>
          <p:nvPr/>
        </p:nvSpPr>
        <p:spPr>
          <a:xfrm>
            <a:off x="4299429" y="15565"/>
            <a:ext cx="3694743" cy="3694743"/>
          </a:xfrm>
          <a:prstGeom prst="arc">
            <a:avLst>
              <a:gd name="adj1" fmla="val 27024"/>
              <a:gd name="adj2" fmla="val 1079223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6B881D-EE02-4989-B991-46FDAFF90A49}"/>
              </a:ext>
            </a:extLst>
          </p:cNvPr>
          <p:cNvSpPr/>
          <p:nvPr/>
        </p:nvSpPr>
        <p:spPr>
          <a:xfrm>
            <a:off x="4299429" y="1864685"/>
            <a:ext cx="3694743" cy="36947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2435708-7AAA-4A7C-8909-CA52F54DECC0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992CF1-241B-4746-9264-40D6ED40AD49}"/>
              </a:ext>
            </a:extLst>
          </p:cNvPr>
          <p:cNvSpPr txBox="1"/>
          <p:nvPr/>
        </p:nvSpPr>
        <p:spPr>
          <a:xfrm>
            <a:off x="494570" y="5554950"/>
            <a:ext cx="9749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SIC_83</a:t>
            </a:r>
          </a:p>
        </p:txBody>
      </p:sp>
    </p:spTree>
    <p:extLst>
      <p:ext uri="{BB962C8B-B14F-4D97-AF65-F5344CB8AC3E}">
        <p14:creationId xmlns:p14="http://schemas.microsoft.com/office/powerpoint/2010/main" val="3823931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9043E2-DC3F-41FA-AAC1-0AEE6FD40BC5}"/>
              </a:ext>
            </a:extLst>
          </p:cNvPr>
          <p:cNvSpPr/>
          <p:nvPr/>
        </p:nvSpPr>
        <p:spPr>
          <a:xfrm>
            <a:off x="4299429" y="2169485"/>
            <a:ext cx="3694743" cy="369474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142242" y="2210635"/>
                <a:ext cx="4145278" cy="2700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GB" sz="28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GB" sz="28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GB" sz="28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800" b="0" i="1" dirty="0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</m:rad>
                          </m:num>
                          <m:den>
                            <m:r>
                              <a:rPr lang="en-GB" sz="28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f>
                      <m:fPr>
                        <m:ctrlPr>
                          <a:rPr lang="en-GB" sz="28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GB" sz="2800" i="1" dirty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800" i="1" dirty="0">
                                <a:latin typeface="Cambria Math" panose="02040503050406030204" pitchFamily="18" charset="0"/>
                              </a:rPr>
                              <m:t>7</m:t>
                            </m:r>
                          </m:e>
                        </m:rad>
                      </m:num>
                      <m:den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2800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  <m:r>
                      <a:rPr lang="en-GB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ad>
                      <m:radPr>
                        <m:degHide m:val="on"/>
                        <m:ctrlPr>
                          <a:rPr lang="en-GB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e>
                    </m:rad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	    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8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GB" sz="28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rad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242" y="2210635"/>
                <a:ext cx="4145278" cy="270080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3584DA7-97DC-4DA4-BABD-A46F0A680B65}"/>
              </a:ext>
            </a:extLst>
          </p:cNvPr>
          <p:cNvSpPr>
            <a:spLocks noChangeAspect="1"/>
          </p:cNvSpPr>
          <p:nvPr/>
        </p:nvSpPr>
        <p:spPr>
          <a:xfrm rot="10800000">
            <a:off x="5049198" y="3636264"/>
            <a:ext cx="2223485" cy="222348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/>
              <p:nvPr/>
            </p:nvSpPr>
            <p:spPr>
              <a:xfrm>
                <a:off x="6635640" y="2657618"/>
                <a:ext cx="641650" cy="502766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rad>
                    </m:oMath>
                  </m:oMathPara>
                </a14:m>
                <a:endParaRPr lang="en-GB" sz="24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5640" y="2657618"/>
                <a:ext cx="641650" cy="5027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c 3">
            <a:extLst>
              <a:ext uri="{FF2B5EF4-FFF2-40B4-BE49-F238E27FC236}">
                <a16:creationId xmlns:a16="http://schemas.microsoft.com/office/drawing/2014/main" id="{25754072-4147-44B5-940C-A030E3CC9752}"/>
              </a:ext>
            </a:extLst>
          </p:cNvPr>
          <p:cNvSpPr/>
          <p:nvPr/>
        </p:nvSpPr>
        <p:spPr>
          <a:xfrm>
            <a:off x="4299429" y="320365"/>
            <a:ext cx="3694743" cy="3694743"/>
          </a:xfrm>
          <a:prstGeom prst="arc">
            <a:avLst>
              <a:gd name="adj1" fmla="val 27024"/>
              <a:gd name="adj2" fmla="val 1079223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6B881D-EE02-4989-B991-46FDAFF90A49}"/>
              </a:ext>
            </a:extLst>
          </p:cNvPr>
          <p:cNvSpPr/>
          <p:nvPr/>
        </p:nvSpPr>
        <p:spPr>
          <a:xfrm>
            <a:off x="4299429" y="2169485"/>
            <a:ext cx="3694743" cy="36947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5A68818-5933-49E8-8196-36309C046CBC}"/>
              </a:ext>
            </a:extLst>
          </p:cNvPr>
          <p:cNvCxnSpPr/>
          <p:nvPr/>
        </p:nvCxnSpPr>
        <p:spPr bwMode="auto">
          <a:xfrm flipV="1">
            <a:off x="7272683" y="2169485"/>
            <a:ext cx="0" cy="146677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63E9A1B-9B05-4159-A5D3-E57E46957AE9}"/>
              </a:ext>
            </a:extLst>
          </p:cNvPr>
          <p:cNvGrpSpPr/>
          <p:nvPr/>
        </p:nvGrpSpPr>
        <p:grpSpPr>
          <a:xfrm>
            <a:off x="4299430" y="1088721"/>
            <a:ext cx="2973254" cy="866391"/>
            <a:chOff x="4299429" y="611201"/>
            <a:chExt cx="3694743" cy="8663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6B40A1C0-DB28-4BCC-9410-552A1C2832A1}"/>
                    </a:ext>
                  </a:extLst>
                </p:cNvPr>
                <p:cNvSpPr txBox="1"/>
                <p:nvPr/>
              </p:nvSpPr>
              <p:spPr>
                <a:xfrm>
                  <a:off x="5825976" y="611201"/>
                  <a:ext cx="1463234" cy="866391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GB" sz="2400" b="0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GB" sz="2400" b="0" i="1" dirty="0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GB" sz="2400" b="0" i="1" dirty="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dirty="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</m:rad>
                          </m:num>
                          <m:den>
                            <m:r>
                              <a:rPr lang="en-GB" sz="2400" b="0" i="1" dirty="0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GB" sz="2400" dirty="0">
                    <a:solidFill>
                      <a:schemeClr val="tx2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6B40A1C0-DB28-4BCC-9410-552A1C2832A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25976" y="611201"/>
                  <a:ext cx="1463234" cy="866391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DD05E960-2CAA-451A-93C0-148F4934466D}"/>
                </a:ext>
              </a:extLst>
            </p:cNvPr>
            <p:cNvCxnSpPr/>
            <p:nvPr/>
          </p:nvCxnSpPr>
          <p:spPr bwMode="auto">
            <a:xfrm>
              <a:off x="4299429" y="1473200"/>
              <a:ext cx="3694743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10C8660-C5F0-476F-8E6C-9660A96489EB}"/>
              </a:ext>
            </a:extLst>
          </p:cNvPr>
          <p:cNvGrpSpPr/>
          <p:nvPr/>
        </p:nvGrpSpPr>
        <p:grpSpPr>
          <a:xfrm>
            <a:off x="8419949" y="2165007"/>
            <a:ext cx="439416" cy="3694743"/>
            <a:chOff x="8419949" y="1860207"/>
            <a:chExt cx="439416" cy="3694743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6C37CABD-526B-4E89-95B2-1EA65E917B23}"/>
                </a:ext>
              </a:extLst>
            </p:cNvPr>
            <p:cNvCxnSpPr/>
            <p:nvPr/>
          </p:nvCxnSpPr>
          <p:spPr bwMode="auto">
            <a:xfrm rot="5400000">
              <a:off x="6579397" y="3707579"/>
              <a:ext cx="3694743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AFD35C20-2D3C-4472-B497-5F109644ADB2}"/>
                    </a:ext>
                  </a:extLst>
                </p:cNvPr>
                <p:cNvSpPr txBox="1"/>
                <p:nvPr/>
              </p:nvSpPr>
              <p:spPr>
                <a:xfrm>
                  <a:off x="8419949" y="3429000"/>
                  <a:ext cx="439416" cy="461665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oMath>
                    </m:oMathPara>
                  </a14:m>
                  <a:endParaRPr lang="en-GB" sz="2400" dirty="0">
                    <a:solidFill>
                      <a:schemeClr val="tx2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AFD35C20-2D3C-4472-B497-5F109644ADB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19949" y="3429000"/>
                  <a:ext cx="439416" cy="46166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4E2F930-92D7-4BEA-8C34-FCD5446E9ABB}"/>
              </a:ext>
            </a:extLst>
          </p:cNvPr>
          <p:cNvGrpSpPr/>
          <p:nvPr/>
        </p:nvGrpSpPr>
        <p:grpSpPr>
          <a:xfrm>
            <a:off x="7276310" y="1109041"/>
            <a:ext cx="724675" cy="866391"/>
            <a:chOff x="4299429" y="631521"/>
            <a:chExt cx="3694743" cy="8663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374E3CE3-535D-4F24-9A4F-98996EEF3A37}"/>
                    </a:ext>
                  </a:extLst>
                </p:cNvPr>
                <p:cNvSpPr txBox="1"/>
                <p:nvPr/>
              </p:nvSpPr>
              <p:spPr>
                <a:xfrm>
                  <a:off x="4761250" y="631521"/>
                  <a:ext cx="1497679" cy="866391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 dirty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GB" sz="2400" i="1" dirty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i="1" dirty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</m:e>
                            </m:rad>
                          </m:num>
                          <m:den>
                            <m:r>
                              <a:rPr lang="en-GB" sz="2400" i="1" dirty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GB" sz="2400" dirty="0">
                    <a:solidFill>
                      <a:schemeClr val="tx2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374E3CE3-535D-4F24-9A4F-98996EEF3A3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61250" y="631521"/>
                  <a:ext cx="1497679" cy="866391"/>
                </a:xfrm>
                <a:prstGeom prst="rect">
                  <a:avLst/>
                </a:prstGeom>
                <a:blipFill>
                  <a:blip r:embed="rId7"/>
                  <a:stretch>
                    <a:fillRect r="-57143"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E6B9EE34-FAA0-486B-823E-F64F2D9B9303}"/>
                </a:ext>
              </a:extLst>
            </p:cNvPr>
            <p:cNvCxnSpPr/>
            <p:nvPr/>
          </p:nvCxnSpPr>
          <p:spPr bwMode="auto">
            <a:xfrm>
              <a:off x="4299429" y="1473200"/>
              <a:ext cx="3694743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1975441-145D-4DDE-A2C9-052392E58083}"/>
                  </a:ext>
                </a:extLst>
              </p:cNvPr>
              <p:cNvSpPr txBox="1"/>
              <p:nvPr/>
            </p:nvSpPr>
            <p:spPr>
              <a:xfrm>
                <a:off x="6080371" y="4458012"/>
                <a:ext cx="1177502" cy="502766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GB" sz="24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rad>
                    </m:oMath>
                  </m:oMathPara>
                </a14:m>
                <a:endParaRPr lang="en-GB" sz="24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1975441-145D-4DDE-A2C9-052392E580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0371" y="4458012"/>
                <a:ext cx="1177502" cy="50276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97CD1F6-907C-4CB9-9259-A8BDF0D7AA4A}"/>
                  </a:ext>
                </a:extLst>
              </p:cNvPr>
              <p:cNvSpPr txBox="1"/>
              <p:nvPr/>
            </p:nvSpPr>
            <p:spPr>
              <a:xfrm>
                <a:off x="5668519" y="5858517"/>
                <a:ext cx="1177502" cy="502766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GB" sz="24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rad>
                    </m:oMath>
                  </m:oMathPara>
                </a14:m>
                <a:endParaRPr lang="en-GB" sz="24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97CD1F6-907C-4CB9-9259-A8BDF0D7AA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8519" y="5858517"/>
                <a:ext cx="1177502" cy="50276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2C444A9-6F02-42D6-912F-1968D66FE258}"/>
                  </a:ext>
                </a:extLst>
              </p:cNvPr>
              <p:cNvSpPr txBox="1"/>
              <p:nvPr/>
            </p:nvSpPr>
            <p:spPr>
              <a:xfrm>
                <a:off x="7303221" y="5860719"/>
                <a:ext cx="641651" cy="866391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</m:num>
                        <m:den>
                          <m: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2C444A9-6F02-42D6-912F-1968D66FE2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3221" y="5860719"/>
                <a:ext cx="641651" cy="86639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itle 1">
            <a:extLst>
              <a:ext uri="{FF2B5EF4-FFF2-40B4-BE49-F238E27FC236}">
                <a16:creationId xmlns:a16="http://schemas.microsoft.com/office/drawing/2014/main" id="{BF294DA8-6623-4327-8582-AB4E67709B95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A14466D-E715-445E-9E4A-2C7A2707AF44}"/>
              </a:ext>
            </a:extLst>
          </p:cNvPr>
          <p:cNvSpPr txBox="1"/>
          <p:nvPr/>
        </p:nvSpPr>
        <p:spPr>
          <a:xfrm>
            <a:off x="717231" y="2993544"/>
            <a:ext cx="31277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chemeClr val="accent2"/>
                </a:solidFill>
                <a:latin typeface="Comic Sans MS" panose="030F0702030302020204" pitchFamily="66" charset="0"/>
              </a:rPr>
              <a:t>(Intersecting chords theorem)</a:t>
            </a:r>
          </a:p>
        </p:txBody>
      </p:sp>
    </p:spTree>
    <p:extLst>
      <p:ext uri="{BB962C8B-B14F-4D97-AF65-F5344CB8AC3E}">
        <p14:creationId xmlns:p14="http://schemas.microsoft.com/office/powerpoint/2010/main" val="670134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uiExpand="1" build="p"/>
      <p:bldP spid="6" grpId="0"/>
      <p:bldP spid="24" grpId="0"/>
      <p:bldP spid="25" grpId="0"/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494570" y="2220795"/>
                <a:ext cx="3804859" cy="4361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shaded area is: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63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−7</m:t>
                      </m:r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175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28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i="1">
                              <a:latin typeface="Cambria Math" panose="02040503050406030204" pitchFamily="18" charset="0"/>
                            </a:rPr>
                            <m:t>63</m:t>
                          </m:r>
                        </m:num>
                        <m:den>
                          <m:r>
                            <a:rPr lang="en-GB" sz="2800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2800" i="1">
                          <a:latin typeface="Cambria Math" panose="02040503050406030204" pitchFamily="18" charset="0"/>
                        </a:rPr>
                        <m:t>−7</m:t>
                      </m:r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400" i="1" dirty="0" smtClean="0">
                          <a:latin typeface="Cambria Math" panose="02040503050406030204" pitchFamily="18" charset="0"/>
                        </a:rPr>
                        <m:t>21</m:t>
                      </m:r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70" y="2220795"/>
                <a:ext cx="3804859" cy="4361643"/>
              </a:xfrm>
              <a:prstGeom prst="rect">
                <a:avLst/>
              </a:prstGeom>
              <a:blipFill>
                <a:blip r:embed="rId3"/>
                <a:stretch>
                  <a:fillRect l="-3205" t="-13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itle 1">
            <a:extLst>
              <a:ext uri="{FF2B5EF4-FFF2-40B4-BE49-F238E27FC236}">
                <a16:creationId xmlns:a16="http://schemas.microsoft.com/office/drawing/2014/main" id="{22435708-7AAA-4A7C-8909-CA52F54DECC0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2A57413-323D-4A39-902E-FE89B1AFDDE3}"/>
              </a:ext>
            </a:extLst>
          </p:cNvPr>
          <p:cNvGrpSpPr/>
          <p:nvPr/>
        </p:nvGrpSpPr>
        <p:grpSpPr>
          <a:xfrm>
            <a:off x="4299429" y="320365"/>
            <a:ext cx="3694743" cy="5543863"/>
            <a:chOff x="4299429" y="-35235"/>
            <a:chExt cx="3694743" cy="5543863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C65E568-32FC-4CEE-817A-F987FE59A3CA}"/>
                </a:ext>
              </a:extLst>
            </p:cNvPr>
            <p:cNvSpPr/>
            <p:nvPr/>
          </p:nvSpPr>
          <p:spPr>
            <a:xfrm>
              <a:off x="4299429" y="1813885"/>
              <a:ext cx="3694743" cy="3694743"/>
            </a:xfrm>
            <a:prstGeom prst="rect">
              <a:avLst/>
            </a:prstGeom>
            <a:solidFill>
              <a:schemeClr val="accent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3B184A0-1606-4550-8A85-072E6E7C21FA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049198" y="3280664"/>
              <a:ext cx="2223485" cy="222348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126DD39-53AD-45BB-8AAC-48303180D5E6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0152" y="1821715"/>
              <a:ext cx="1459162" cy="145916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4B78C0D1-ABAD-471D-95FA-F5E21C742FA3}"/>
                    </a:ext>
                  </a:extLst>
                </p:cNvPr>
                <p:cNvSpPr txBox="1"/>
                <p:nvPr/>
              </p:nvSpPr>
              <p:spPr>
                <a:xfrm>
                  <a:off x="6066680" y="2302018"/>
                  <a:ext cx="526106" cy="584775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oMath>
                    </m:oMathPara>
                  </a14:m>
                  <a:endParaRPr lang="en-GB" sz="3200" dirty="0">
                    <a:solidFill>
                      <a:schemeClr val="tx2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4B78C0D1-ABAD-471D-95FA-F5E21C742FA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66680" y="2302018"/>
                  <a:ext cx="526106" cy="58477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05DA8323-C456-4C55-8C45-78B01564292F}"/>
                </a:ext>
              </a:extLst>
            </p:cNvPr>
            <p:cNvSpPr/>
            <p:nvPr/>
          </p:nvSpPr>
          <p:spPr>
            <a:xfrm>
              <a:off x="4299429" y="-35235"/>
              <a:ext cx="3694743" cy="3694743"/>
            </a:xfrm>
            <a:prstGeom prst="arc">
              <a:avLst>
                <a:gd name="adj1" fmla="val 27024"/>
                <a:gd name="adj2" fmla="val 10792232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C40CC18-6ABF-42A5-BC60-1CF0F8694820}"/>
                </a:ext>
              </a:extLst>
            </p:cNvPr>
            <p:cNvSpPr/>
            <p:nvPr/>
          </p:nvSpPr>
          <p:spPr>
            <a:xfrm>
              <a:off x="4299429" y="1813885"/>
              <a:ext cx="3694743" cy="3694743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A37C589-776F-474E-9E78-EF2F3933D68A}"/>
                  </a:ext>
                </a:extLst>
              </p:cNvPr>
              <p:cNvSpPr txBox="1"/>
              <p:nvPr/>
            </p:nvSpPr>
            <p:spPr>
              <a:xfrm>
                <a:off x="7993229" y="3733800"/>
                <a:ext cx="862864" cy="791307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rad>
                    </m:oMath>
                  </m:oMathPara>
                </a14:m>
                <a:endParaRPr lang="en-GB" sz="24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A37C589-776F-474E-9E78-EF2F3933D6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3229" y="3733800"/>
                <a:ext cx="862864" cy="79130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7DC2246-2692-48B0-9BB3-6837CD2656B5}"/>
                  </a:ext>
                </a:extLst>
              </p:cNvPr>
              <p:cNvSpPr txBox="1"/>
              <p:nvPr/>
            </p:nvSpPr>
            <p:spPr>
              <a:xfrm>
                <a:off x="5898301" y="5868248"/>
                <a:ext cx="862864" cy="783804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rad>
                    </m:oMath>
                  </m:oMathPara>
                </a14:m>
                <a:endParaRPr lang="en-GB" sz="24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7DC2246-2692-48B0-9BB3-6837CD2656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8301" y="5868248"/>
                <a:ext cx="862864" cy="78380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6E6B817-2412-4CDE-8D14-7436F0345CDF}"/>
                  </a:ext>
                </a:extLst>
              </p:cNvPr>
              <p:cNvSpPr txBox="1"/>
              <p:nvPr/>
            </p:nvSpPr>
            <p:spPr>
              <a:xfrm>
                <a:off x="5830978" y="4348019"/>
                <a:ext cx="753731" cy="1014317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63</m:t>
                          </m:r>
                        </m:num>
                        <m:den>
                          <m:r>
                            <a:rPr lang="en-GB" sz="32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6E6B817-2412-4CDE-8D14-7436F0345C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0978" y="4348019"/>
                <a:ext cx="753731" cy="101431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4672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p"/>
      <p:bldP spid="23" grpId="0"/>
      <p:bldP spid="24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22435708-7AAA-4A7C-8909-CA52F54DECC0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2A57413-323D-4A39-902E-FE89B1AFDDE3}"/>
              </a:ext>
            </a:extLst>
          </p:cNvPr>
          <p:cNvGrpSpPr/>
          <p:nvPr/>
        </p:nvGrpSpPr>
        <p:grpSpPr>
          <a:xfrm>
            <a:off x="4299429" y="320365"/>
            <a:ext cx="3694743" cy="5543863"/>
            <a:chOff x="4299429" y="-35235"/>
            <a:chExt cx="3694743" cy="5543863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C65E568-32FC-4CEE-817A-F987FE59A3CA}"/>
                </a:ext>
              </a:extLst>
            </p:cNvPr>
            <p:cNvSpPr/>
            <p:nvPr/>
          </p:nvSpPr>
          <p:spPr>
            <a:xfrm>
              <a:off x="4299429" y="1813885"/>
              <a:ext cx="3694743" cy="3694743"/>
            </a:xfrm>
            <a:prstGeom prst="rect">
              <a:avLst/>
            </a:prstGeom>
            <a:solidFill>
              <a:schemeClr val="accent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3B184A0-1606-4550-8A85-072E6E7C21FA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049198" y="3280664"/>
              <a:ext cx="2223485" cy="222348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126DD39-53AD-45BB-8AAC-48303180D5E6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0152" y="1821715"/>
              <a:ext cx="1459162" cy="145916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4B78C0D1-ABAD-471D-95FA-F5E21C742FA3}"/>
                    </a:ext>
                  </a:extLst>
                </p:cNvPr>
                <p:cNvSpPr txBox="1"/>
                <p:nvPr/>
              </p:nvSpPr>
              <p:spPr>
                <a:xfrm>
                  <a:off x="6066680" y="2302018"/>
                  <a:ext cx="562205" cy="584775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oMath>
                    </m:oMathPara>
                  </a14:m>
                  <a:endParaRPr lang="en-GB" sz="3200" dirty="0">
                    <a:solidFill>
                      <a:schemeClr val="tx2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4B78C0D1-ABAD-471D-95FA-F5E21C742FA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66680" y="2302018"/>
                  <a:ext cx="562205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05DA8323-C456-4C55-8C45-78B01564292F}"/>
                </a:ext>
              </a:extLst>
            </p:cNvPr>
            <p:cNvSpPr/>
            <p:nvPr/>
          </p:nvSpPr>
          <p:spPr>
            <a:xfrm>
              <a:off x="4299429" y="-35235"/>
              <a:ext cx="3694743" cy="3694743"/>
            </a:xfrm>
            <a:prstGeom prst="arc">
              <a:avLst>
                <a:gd name="adj1" fmla="val 27024"/>
                <a:gd name="adj2" fmla="val 10792232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C40CC18-6ABF-42A5-BC60-1CF0F8694820}"/>
                </a:ext>
              </a:extLst>
            </p:cNvPr>
            <p:cNvSpPr/>
            <p:nvPr/>
          </p:nvSpPr>
          <p:spPr>
            <a:xfrm>
              <a:off x="4299429" y="1813885"/>
              <a:ext cx="3694743" cy="3694743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5BECC8FE-A50C-4D3B-A098-2C55B9FE57A1}"/>
              </a:ext>
            </a:extLst>
          </p:cNvPr>
          <p:cNvSpPr txBox="1"/>
          <p:nvPr/>
        </p:nvSpPr>
        <p:spPr>
          <a:xfrm>
            <a:off x="182880" y="1229360"/>
            <a:ext cx="5001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Looking at the general case…</a:t>
            </a:r>
          </a:p>
        </p:txBody>
      </p:sp>
    </p:spTree>
    <p:extLst>
      <p:ext uri="{BB962C8B-B14F-4D97-AF65-F5344CB8AC3E}">
        <p14:creationId xmlns:p14="http://schemas.microsoft.com/office/powerpoint/2010/main" val="991218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9043E2-DC3F-41FA-AAC1-0AEE6FD40BC5}"/>
              </a:ext>
            </a:extLst>
          </p:cNvPr>
          <p:cNvSpPr/>
          <p:nvPr/>
        </p:nvSpPr>
        <p:spPr>
          <a:xfrm>
            <a:off x="4299429" y="2169485"/>
            <a:ext cx="3694743" cy="369474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142242" y="2210635"/>
                <a:ext cx="4145278" cy="2700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GB" sz="28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GB" sz="2800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GB" sz="28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</m:rad>
                          </m:num>
                          <m:den>
                            <m:r>
                              <a:rPr lang="en-GB" sz="28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f>
                      <m:fPr>
                        <m:ctrlPr>
                          <a:rPr lang="en-GB" sz="28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GB" sz="2800" i="1" dirty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800" b="0" i="1" dirty="0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rad>
                      </m:num>
                      <m:den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2800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rad>
                    <m:r>
                      <a:rPr lang="en-GB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ad>
                      <m:radPr>
                        <m:degHide m:val="on"/>
                        <m:ctrlPr>
                          <a:rPr lang="en-GB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</m:rad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	    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8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GB" sz="28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rad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242" y="2210635"/>
                <a:ext cx="4145278" cy="270080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3584DA7-97DC-4DA4-BABD-A46F0A680B65}"/>
              </a:ext>
            </a:extLst>
          </p:cNvPr>
          <p:cNvSpPr>
            <a:spLocks noChangeAspect="1"/>
          </p:cNvSpPr>
          <p:nvPr/>
        </p:nvSpPr>
        <p:spPr>
          <a:xfrm rot="10800000">
            <a:off x="5049198" y="3636264"/>
            <a:ext cx="2223485" cy="222348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/>
              <p:nvPr/>
            </p:nvSpPr>
            <p:spPr>
              <a:xfrm>
                <a:off x="6635640" y="2657618"/>
                <a:ext cx="670312" cy="505203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rad>
                    </m:oMath>
                  </m:oMathPara>
                </a14:m>
                <a:endParaRPr lang="en-GB" sz="24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5640" y="2657618"/>
                <a:ext cx="670312" cy="5052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c 3">
            <a:extLst>
              <a:ext uri="{FF2B5EF4-FFF2-40B4-BE49-F238E27FC236}">
                <a16:creationId xmlns:a16="http://schemas.microsoft.com/office/drawing/2014/main" id="{25754072-4147-44B5-940C-A030E3CC9752}"/>
              </a:ext>
            </a:extLst>
          </p:cNvPr>
          <p:cNvSpPr/>
          <p:nvPr/>
        </p:nvSpPr>
        <p:spPr>
          <a:xfrm>
            <a:off x="4299429" y="320365"/>
            <a:ext cx="3694743" cy="3694743"/>
          </a:xfrm>
          <a:prstGeom prst="arc">
            <a:avLst>
              <a:gd name="adj1" fmla="val 27024"/>
              <a:gd name="adj2" fmla="val 1079223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6B881D-EE02-4989-B991-46FDAFF90A49}"/>
              </a:ext>
            </a:extLst>
          </p:cNvPr>
          <p:cNvSpPr/>
          <p:nvPr/>
        </p:nvSpPr>
        <p:spPr>
          <a:xfrm>
            <a:off x="4299429" y="2169485"/>
            <a:ext cx="3694743" cy="36947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5A68818-5933-49E8-8196-36309C046CBC}"/>
              </a:ext>
            </a:extLst>
          </p:cNvPr>
          <p:cNvCxnSpPr/>
          <p:nvPr/>
        </p:nvCxnSpPr>
        <p:spPr bwMode="auto">
          <a:xfrm flipV="1">
            <a:off x="7272683" y="2169485"/>
            <a:ext cx="0" cy="146677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63E9A1B-9B05-4159-A5D3-E57E46957AE9}"/>
              </a:ext>
            </a:extLst>
          </p:cNvPr>
          <p:cNvGrpSpPr/>
          <p:nvPr/>
        </p:nvGrpSpPr>
        <p:grpSpPr>
          <a:xfrm>
            <a:off x="4299430" y="1088721"/>
            <a:ext cx="2973254" cy="868123"/>
            <a:chOff x="4299429" y="611201"/>
            <a:chExt cx="3694743" cy="86812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6B40A1C0-DB28-4BCC-9410-552A1C2832A1}"/>
                    </a:ext>
                  </a:extLst>
                </p:cNvPr>
                <p:cNvSpPr txBox="1"/>
                <p:nvPr/>
              </p:nvSpPr>
              <p:spPr>
                <a:xfrm>
                  <a:off x="5825976" y="611201"/>
                  <a:ext cx="1498850" cy="868123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GB" sz="2400" b="0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GB" sz="2400" b="0" i="1" dirty="0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GB" sz="2400" b="0" i="1" dirty="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dirty="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</m:rad>
                          </m:num>
                          <m:den>
                            <m:r>
                              <a:rPr lang="en-GB" sz="2400" b="0" i="1" dirty="0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GB" sz="2400" dirty="0">
                    <a:solidFill>
                      <a:schemeClr val="tx2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6B40A1C0-DB28-4BCC-9410-552A1C2832A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25976" y="611201"/>
                  <a:ext cx="1498850" cy="868123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DD05E960-2CAA-451A-93C0-148F4934466D}"/>
                </a:ext>
              </a:extLst>
            </p:cNvPr>
            <p:cNvCxnSpPr/>
            <p:nvPr/>
          </p:nvCxnSpPr>
          <p:spPr bwMode="auto">
            <a:xfrm>
              <a:off x="4299429" y="1473200"/>
              <a:ext cx="3694743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10C8660-C5F0-476F-8E6C-9660A96489EB}"/>
              </a:ext>
            </a:extLst>
          </p:cNvPr>
          <p:cNvGrpSpPr/>
          <p:nvPr/>
        </p:nvGrpSpPr>
        <p:grpSpPr>
          <a:xfrm>
            <a:off x="8419949" y="2165007"/>
            <a:ext cx="439416" cy="3694743"/>
            <a:chOff x="8419949" y="1860207"/>
            <a:chExt cx="439416" cy="3694743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6C37CABD-526B-4E89-95B2-1EA65E917B23}"/>
                </a:ext>
              </a:extLst>
            </p:cNvPr>
            <p:cNvCxnSpPr/>
            <p:nvPr/>
          </p:nvCxnSpPr>
          <p:spPr bwMode="auto">
            <a:xfrm rot="5400000">
              <a:off x="6579397" y="3707579"/>
              <a:ext cx="3694743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AFD35C20-2D3C-4472-B497-5F109644ADB2}"/>
                    </a:ext>
                  </a:extLst>
                </p:cNvPr>
                <p:cNvSpPr txBox="1"/>
                <p:nvPr/>
              </p:nvSpPr>
              <p:spPr>
                <a:xfrm>
                  <a:off x="8419949" y="3429000"/>
                  <a:ext cx="439416" cy="461665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oMath>
                    </m:oMathPara>
                  </a14:m>
                  <a:endParaRPr lang="en-GB" sz="2400" dirty="0">
                    <a:solidFill>
                      <a:schemeClr val="tx2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AFD35C20-2D3C-4472-B497-5F109644ADB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19949" y="3429000"/>
                  <a:ext cx="439416" cy="46166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4E2F930-92D7-4BEA-8C34-FCD5446E9ABB}"/>
              </a:ext>
            </a:extLst>
          </p:cNvPr>
          <p:cNvGrpSpPr/>
          <p:nvPr/>
        </p:nvGrpSpPr>
        <p:grpSpPr>
          <a:xfrm>
            <a:off x="7276310" y="1109041"/>
            <a:ext cx="724675" cy="866391"/>
            <a:chOff x="4299429" y="631521"/>
            <a:chExt cx="3694743" cy="8663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374E3CE3-535D-4F24-9A4F-98996EEF3A37}"/>
                    </a:ext>
                  </a:extLst>
                </p:cNvPr>
                <p:cNvSpPr txBox="1"/>
                <p:nvPr/>
              </p:nvSpPr>
              <p:spPr>
                <a:xfrm>
                  <a:off x="4761250" y="631521"/>
                  <a:ext cx="1497679" cy="866391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 dirty="0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GB" sz="2400" i="1" dirty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dirty="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</m:rad>
                          </m:num>
                          <m:den>
                            <m:r>
                              <a:rPr lang="en-GB" sz="2400" i="1" dirty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GB" sz="2400" dirty="0">
                    <a:solidFill>
                      <a:schemeClr val="tx2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374E3CE3-535D-4F24-9A4F-98996EEF3A3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61250" y="631521"/>
                  <a:ext cx="1497679" cy="866391"/>
                </a:xfrm>
                <a:prstGeom prst="rect">
                  <a:avLst/>
                </a:prstGeom>
                <a:blipFill>
                  <a:blip r:embed="rId7"/>
                  <a:stretch>
                    <a:fillRect r="-65306"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E6B9EE34-FAA0-486B-823E-F64F2D9B9303}"/>
                </a:ext>
              </a:extLst>
            </p:cNvPr>
            <p:cNvCxnSpPr/>
            <p:nvPr/>
          </p:nvCxnSpPr>
          <p:spPr bwMode="auto">
            <a:xfrm>
              <a:off x="4299429" y="1473200"/>
              <a:ext cx="3694743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1975441-145D-4DDE-A2C9-052392E58083}"/>
                  </a:ext>
                </a:extLst>
              </p:cNvPr>
              <p:cNvSpPr txBox="1"/>
              <p:nvPr/>
            </p:nvSpPr>
            <p:spPr>
              <a:xfrm>
                <a:off x="6080371" y="4458012"/>
                <a:ext cx="1206163" cy="505203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GB" sz="24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rad>
                    </m:oMath>
                  </m:oMathPara>
                </a14:m>
                <a:endParaRPr lang="en-GB" sz="24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1975441-145D-4DDE-A2C9-052392E580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0371" y="4458012"/>
                <a:ext cx="1206163" cy="50520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97CD1F6-907C-4CB9-9259-A8BDF0D7AA4A}"/>
                  </a:ext>
                </a:extLst>
              </p:cNvPr>
              <p:cNvSpPr txBox="1"/>
              <p:nvPr/>
            </p:nvSpPr>
            <p:spPr>
              <a:xfrm>
                <a:off x="5668519" y="5858517"/>
                <a:ext cx="1206163" cy="505203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GB" sz="24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rad>
                    </m:oMath>
                  </m:oMathPara>
                </a14:m>
                <a:endParaRPr lang="en-GB" sz="24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97CD1F6-907C-4CB9-9259-A8BDF0D7AA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8519" y="5858517"/>
                <a:ext cx="1206163" cy="50520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2C444A9-6F02-42D6-912F-1968D66FE258}"/>
                  </a:ext>
                </a:extLst>
              </p:cNvPr>
              <p:cNvSpPr txBox="1"/>
              <p:nvPr/>
            </p:nvSpPr>
            <p:spPr>
              <a:xfrm>
                <a:off x="7303221" y="5860719"/>
                <a:ext cx="670312" cy="868123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2400" b="0" i="1" dirty="0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400" b="0" i="1" dirty="0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rad>
                        </m:num>
                        <m:den>
                          <m: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2C444A9-6F02-42D6-912F-1968D66FE2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3221" y="5860719"/>
                <a:ext cx="670312" cy="86812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itle 1">
            <a:extLst>
              <a:ext uri="{FF2B5EF4-FFF2-40B4-BE49-F238E27FC236}">
                <a16:creationId xmlns:a16="http://schemas.microsoft.com/office/drawing/2014/main" id="{BF294DA8-6623-4327-8582-AB4E67709B95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05153D-42E5-4163-BC72-EE1A7B6D979D}"/>
              </a:ext>
            </a:extLst>
          </p:cNvPr>
          <p:cNvSpPr txBox="1"/>
          <p:nvPr/>
        </p:nvSpPr>
        <p:spPr>
          <a:xfrm>
            <a:off x="182880" y="1229360"/>
            <a:ext cx="5001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Looking at the general case…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04CAD8-A671-4460-8D0E-3B78DEADB333}"/>
              </a:ext>
            </a:extLst>
          </p:cNvPr>
          <p:cNvSpPr txBox="1"/>
          <p:nvPr/>
        </p:nvSpPr>
        <p:spPr>
          <a:xfrm>
            <a:off x="717231" y="2993544"/>
            <a:ext cx="31277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chemeClr val="accent2"/>
                </a:solidFill>
                <a:latin typeface="Comic Sans MS" panose="030F0702030302020204" pitchFamily="66" charset="0"/>
              </a:rPr>
              <a:t>(Intersecting chords theorem)</a:t>
            </a:r>
          </a:p>
        </p:txBody>
      </p:sp>
    </p:spTree>
    <p:extLst>
      <p:ext uri="{BB962C8B-B14F-4D97-AF65-F5344CB8AC3E}">
        <p14:creationId xmlns:p14="http://schemas.microsoft.com/office/powerpoint/2010/main" val="310377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uiExpand="1" build="p"/>
      <p:bldP spid="6" grpId="0"/>
      <p:bldP spid="24" grpId="0"/>
      <p:bldP spid="25" grpId="0"/>
      <p:bldP spid="2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494570" y="2220795"/>
                <a:ext cx="3804859" cy="4361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shaded area is: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ad>
                                <m:radPr>
                                  <m:degHide m:val="on"/>
                                  <m:ctrlP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8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GB" sz="2800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28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400" b="0" i="1" dirty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4400" b="0" i="1" dirty="0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70" y="2220795"/>
                <a:ext cx="3804859" cy="4361643"/>
              </a:xfrm>
              <a:prstGeom prst="rect">
                <a:avLst/>
              </a:prstGeom>
              <a:blipFill>
                <a:blip r:embed="rId3"/>
                <a:stretch>
                  <a:fillRect l="-3205" t="-13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itle 1">
            <a:extLst>
              <a:ext uri="{FF2B5EF4-FFF2-40B4-BE49-F238E27FC236}">
                <a16:creationId xmlns:a16="http://schemas.microsoft.com/office/drawing/2014/main" id="{22435708-7AAA-4A7C-8909-CA52F54DECC0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2A57413-323D-4A39-902E-FE89B1AFDDE3}"/>
              </a:ext>
            </a:extLst>
          </p:cNvPr>
          <p:cNvGrpSpPr/>
          <p:nvPr/>
        </p:nvGrpSpPr>
        <p:grpSpPr>
          <a:xfrm>
            <a:off x="4299429" y="320365"/>
            <a:ext cx="3694743" cy="5543863"/>
            <a:chOff x="4299429" y="-35235"/>
            <a:chExt cx="3694743" cy="5543863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C65E568-32FC-4CEE-817A-F987FE59A3CA}"/>
                </a:ext>
              </a:extLst>
            </p:cNvPr>
            <p:cNvSpPr/>
            <p:nvPr/>
          </p:nvSpPr>
          <p:spPr>
            <a:xfrm>
              <a:off x="4299429" y="1813885"/>
              <a:ext cx="3694743" cy="3694743"/>
            </a:xfrm>
            <a:prstGeom prst="rect">
              <a:avLst/>
            </a:prstGeom>
            <a:solidFill>
              <a:schemeClr val="accent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3B184A0-1606-4550-8A85-072E6E7C21FA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049198" y="3280664"/>
              <a:ext cx="2223485" cy="222348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126DD39-53AD-45BB-8AAC-48303180D5E6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0152" y="1821715"/>
              <a:ext cx="1459162" cy="145916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4B78C0D1-ABAD-471D-95FA-F5E21C742FA3}"/>
                    </a:ext>
                  </a:extLst>
                </p:cNvPr>
                <p:cNvSpPr txBox="1"/>
                <p:nvPr/>
              </p:nvSpPr>
              <p:spPr>
                <a:xfrm>
                  <a:off x="6066680" y="2302018"/>
                  <a:ext cx="562205" cy="584775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oMath>
                    </m:oMathPara>
                  </a14:m>
                  <a:endParaRPr lang="en-GB" sz="3200" dirty="0">
                    <a:solidFill>
                      <a:schemeClr val="tx2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4B78C0D1-ABAD-471D-95FA-F5E21C742FA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66680" y="2302018"/>
                  <a:ext cx="562205" cy="58477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05DA8323-C456-4C55-8C45-78B01564292F}"/>
                </a:ext>
              </a:extLst>
            </p:cNvPr>
            <p:cNvSpPr/>
            <p:nvPr/>
          </p:nvSpPr>
          <p:spPr>
            <a:xfrm>
              <a:off x="4299429" y="-35235"/>
              <a:ext cx="3694743" cy="3694743"/>
            </a:xfrm>
            <a:prstGeom prst="arc">
              <a:avLst>
                <a:gd name="adj1" fmla="val 27024"/>
                <a:gd name="adj2" fmla="val 10792232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C40CC18-6ABF-42A5-BC60-1CF0F8694820}"/>
                </a:ext>
              </a:extLst>
            </p:cNvPr>
            <p:cNvSpPr/>
            <p:nvPr/>
          </p:nvSpPr>
          <p:spPr>
            <a:xfrm>
              <a:off x="4299429" y="1813885"/>
              <a:ext cx="3694743" cy="3694743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A37C589-776F-474E-9E78-EF2F3933D68A}"/>
                  </a:ext>
                </a:extLst>
              </p:cNvPr>
              <p:cNvSpPr txBox="1"/>
              <p:nvPr/>
            </p:nvSpPr>
            <p:spPr>
              <a:xfrm>
                <a:off x="7993229" y="3733800"/>
                <a:ext cx="891526" cy="791307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rad>
                    </m:oMath>
                  </m:oMathPara>
                </a14:m>
                <a:endParaRPr lang="en-GB" sz="24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A37C589-776F-474E-9E78-EF2F3933D6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3229" y="3733800"/>
                <a:ext cx="891526" cy="79130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7DC2246-2692-48B0-9BB3-6837CD2656B5}"/>
                  </a:ext>
                </a:extLst>
              </p:cNvPr>
              <p:cNvSpPr txBox="1"/>
              <p:nvPr/>
            </p:nvSpPr>
            <p:spPr>
              <a:xfrm>
                <a:off x="5898301" y="5868248"/>
                <a:ext cx="891526" cy="783804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rad>
                    </m:oMath>
                  </m:oMathPara>
                </a14:m>
                <a:endParaRPr lang="en-GB" sz="24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7DC2246-2692-48B0-9BB3-6837CD2656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8301" y="5868248"/>
                <a:ext cx="891526" cy="78380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6E6B817-2412-4CDE-8D14-7436F0345CDF}"/>
                  </a:ext>
                </a:extLst>
              </p:cNvPr>
              <p:cNvSpPr txBox="1"/>
              <p:nvPr/>
            </p:nvSpPr>
            <p:spPr>
              <a:xfrm>
                <a:off x="5830978" y="4348019"/>
                <a:ext cx="858248" cy="1014317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GB" sz="32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32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GB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6E6B817-2412-4CDE-8D14-7436F0345C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0978" y="4348019"/>
                <a:ext cx="858248" cy="101431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5BECC8FE-A50C-4D3B-A098-2C55B9FE57A1}"/>
              </a:ext>
            </a:extLst>
          </p:cNvPr>
          <p:cNvSpPr txBox="1"/>
          <p:nvPr/>
        </p:nvSpPr>
        <p:spPr>
          <a:xfrm>
            <a:off x="182880" y="1229360"/>
            <a:ext cx="5001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Looking at the general case…</a:t>
            </a:r>
          </a:p>
        </p:txBody>
      </p:sp>
    </p:spTree>
    <p:extLst>
      <p:ext uri="{BB962C8B-B14F-4D97-AF65-F5344CB8AC3E}">
        <p14:creationId xmlns:p14="http://schemas.microsoft.com/office/powerpoint/2010/main" val="3684592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p"/>
      <p:bldP spid="23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22435708-7AAA-4A7C-8909-CA52F54DECC0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2A57413-323D-4A39-902E-FE89B1AFDDE3}"/>
              </a:ext>
            </a:extLst>
          </p:cNvPr>
          <p:cNvGrpSpPr/>
          <p:nvPr/>
        </p:nvGrpSpPr>
        <p:grpSpPr>
          <a:xfrm>
            <a:off x="4299429" y="320365"/>
            <a:ext cx="3694743" cy="5543863"/>
            <a:chOff x="4299429" y="-35235"/>
            <a:chExt cx="3694743" cy="5543863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C65E568-32FC-4CEE-817A-F987FE59A3CA}"/>
                </a:ext>
              </a:extLst>
            </p:cNvPr>
            <p:cNvSpPr/>
            <p:nvPr/>
          </p:nvSpPr>
          <p:spPr>
            <a:xfrm>
              <a:off x="4299429" y="1813885"/>
              <a:ext cx="3694743" cy="3694743"/>
            </a:xfrm>
            <a:prstGeom prst="rect">
              <a:avLst/>
            </a:prstGeom>
            <a:solidFill>
              <a:schemeClr val="accent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3B184A0-1606-4550-8A85-072E6E7C21FA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049198" y="3280664"/>
              <a:ext cx="2223485" cy="222348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126DD39-53AD-45BB-8AAC-48303180D5E6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5600152" y="1821715"/>
              <a:ext cx="1459162" cy="145916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4B78C0D1-ABAD-471D-95FA-F5E21C742FA3}"/>
                    </a:ext>
                  </a:extLst>
                </p:cNvPr>
                <p:cNvSpPr txBox="1"/>
                <p:nvPr/>
              </p:nvSpPr>
              <p:spPr>
                <a:xfrm>
                  <a:off x="6066680" y="2302018"/>
                  <a:ext cx="562205" cy="584775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oMath>
                    </m:oMathPara>
                  </a14:m>
                  <a:endParaRPr lang="en-GB" sz="3200" dirty="0">
                    <a:solidFill>
                      <a:schemeClr val="tx2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4B78C0D1-ABAD-471D-95FA-F5E21C742FA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66680" y="2302018"/>
                  <a:ext cx="562205" cy="58477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Arc 16">
              <a:extLst>
                <a:ext uri="{FF2B5EF4-FFF2-40B4-BE49-F238E27FC236}">
                  <a16:creationId xmlns:a16="http://schemas.microsoft.com/office/drawing/2014/main" id="{05DA8323-C456-4C55-8C45-78B01564292F}"/>
                </a:ext>
              </a:extLst>
            </p:cNvPr>
            <p:cNvSpPr/>
            <p:nvPr/>
          </p:nvSpPr>
          <p:spPr>
            <a:xfrm>
              <a:off x="4299429" y="-35235"/>
              <a:ext cx="3694743" cy="3694743"/>
            </a:xfrm>
            <a:prstGeom prst="arc">
              <a:avLst>
                <a:gd name="adj1" fmla="val 27024"/>
                <a:gd name="adj2" fmla="val 10792232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C40CC18-6ABF-42A5-BC60-1CF0F8694820}"/>
                </a:ext>
              </a:extLst>
            </p:cNvPr>
            <p:cNvSpPr/>
            <p:nvPr/>
          </p:nvSpPr>
          <p:spPr>
            <a:xfrm>
              <a:off x="4299429" y="1813885"/>
              <a:ext cx="3694743" cy="3694743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5BECC8FE-A50C-4D3B-A098-2C55B9FE57A1}"/>
              </a:ext>
            </a:extLst>
          </p:cNvPr>
          <p:cNvSpPr txBox="1"/>
          <p:nvPr/>
        </p:nvSpPr>
        <p:spPr>
          <a:xfrm>
            <a:off x="182880" y="1229360"/>
            <a:ext cx="4092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Another way would be…</a:t>
            </a:r>
          </a:p>
        </p:txBody>
      </p:sp>
    </p:spTree>
    <p:extLst>
      <p:ext uri="{BB962C8B-B14F-4D97-AF65-F5344CB8AC3E}">
        <p14:creationId xmlns:p14="http://schemas.microsoft.com/office/powerpoint/2010/main" val="1841524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9043E2-DC3F-41FA-AAC1-0AEE6FD40BC5}"/>
              </a:ext>
            </a:extLst>
          </p:cNvPr>
          <p:cNvSpPr/>
          <p:nvPr/>
        </p:nvSpPr>
        <p:spPr>
          <a:xfrm>
            <a:off x="4299429" y="2169485"/>
            <a:ext cx="3694743" cy="3694743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/>
              <p:nvPr/>
            </p:nvSpPr>
            <p:spPr>
              <a:xfrm>
                <a:off x="142241" y="2373195"/>
                <a:ext cx="4516093" cy="27229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28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8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8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800" b="0" i="1" dirty="0" smtClean="0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</m:num>
                              <m:den>
                                <m:r>
                                  <a:rPr lang="en-GB" sz="2800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28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8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GB" sz="28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800" b="0" i="1" dirty="0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8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8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28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800" b="0" i="1" dirty="0" smtClean="0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num>
                              <m:den>
                                <m:r>
                                  <a:rPr lang="en-GB" sz="2800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800" b="0" dirty="0"/>
                  <a:t>	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28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dirty="0" smtClean="0">
                                <a:latin typeface="Cambria Math" panose="02040503050406030204" pitchFamily="18" charset="0"/>
                              </a:rPr>
                              <m:t>𝑙</m:t>
                            </m:r>
                          </m:e>
                          <m:sup>
                            <m:r>
                              <a:rPr lang="en-GB" sz="28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8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28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2800" b="0" i="1" dirty="0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p>
                            <m:r>
                              <a:rPr lang="en-GB" sz="28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GB" sz="2800" dirty="0">
                  <a:latin typeface="Comic Sans MS" panose="030F0702030302020204" pitchFamily="66" charset="0"/>
                </a:endParaRP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/>
                  <a:t>	        </a:t>
                </a:r>
                <a14:m>
                  <m:oMath xmlns:m="http://schemas.openxmlformats.org/officeDocument/2006/math">
                    <m:r>
                      <a:rPr lang="en-GB" sz="2800" b="0" i="0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sz="2800" i="1" dirty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sz="2800" i="1" dirty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8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p>
                        <m:r>
                          <a:rPr lang="en-GB" sz="28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GB" sz="28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 dirty="0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p>
                        <m:r>
                          <a:rPr lang="en-GB" sz="28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7E8F177-86F5-47F2-8FEB-0AD5E8F3C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241" y="2373195"/>
                <a:ext cx="4516093" cy="27229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3584DA7-97DC-4DA4-BABD-A46F0A680B65}"/>
              </a:ext>
            </a:extLst>
          </p:cNvPr>
          <p:cNvSpPr>
            <a:spLocks noChangeAspect="1"/>
          </p:cNvSpPr>
          <p:nvPr/>
        </p:nvSpPr>
        <p:spPr>
          <a:xfrm rot="10800000">
            <a:off x="5049198" y="3636264"/>
            <a:ext cx="2223485" cy="222348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/>
              <p:nvPr/>
            </p:nvSpPr>
            <p:spPr>
              <a:xfrm>
                <a:off x="5497720" y="2657618"/>
                <a:ext cx="670312" cy="505203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rad>
                    </m:oMath>
                  </m:oMathPara>
                </a14:m>
                <a:endParaRPr lang="en-GB" sz="24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3DD6108-2CA9-4E61-A40F-60B8B10BF6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7720" y="2657618"/>
                <a:ext cx="670312" cy="5052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c 3">
            <a:extLst>
              <a:ext uri="{FF2B5EF4-FFF2-40B4-BE49-F238E27FC236}">
                <a16:creationId xmlns:a16="http://schemas.microsoft.com/office/drawing/2014/main" id="{25754072-4147-44B5-940C-A030E3CC9752}"/>
              </a:ext>
            </a:extLst>
          </p:cNvPr>
          <p:cNvSpPr/>
          <p:nvPr/>
        </p:nvSpPr>
        <p:spPr>
          <a:xfrm>
            <a:off x="4299429" y="320365"/>
            <a:ext cx="3694743" cy="3694743"/>
          </a:xfrm>
          <a:prstGeom prst="arc">
            <a:avLst>
              <a:gd name="adj1" fmla="val 27024"/>
              <a:gd name="adj2" fmla="val 10792232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6B881D-EE02-4989-B991-46FDAFF90A49}"/>
              </a:ext>
            </a:extLst>
          </p:cNvPr>
          <p:cNvSpPr/>
          <p:nvPr/>
        </p:nvSpPr>
        <p:spPr>
          <a:xfrm>
            <a:off x="4299429" y="2169485"/>
            <a:ext cx="3694743" cy="36947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5A68818-5933-49E8-8196-36309C046CBC}"/>
              </a:ext>
            </a:extLst>
          </p:cNvPr>
          <p:cNvCxnSpPr/>
          <p:nvPr/>
        </p:nvCxnSpPr>
        <p:spPr bwMode="auto">
          <a:xfrm flipV="1">
            <a:off x="6134763" y="2169485"/>
            <a:ext cx="0" cy="146677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10C8660-C5F0-476F-8E6C-9660A96489EB}"/>
              </a:ext>
            </a:extLst>
          </p:cNvPr>
          <p:cNvGrpSpPr/>
          <p:nvPr/>
        </p:nvGrpSpPr>
        <p:grpSpPr>
          <a:xfrm>
            <a:off x="8419949" y="2165007"/>
            <a:ext cx="439416" cy="3694743"/>
            <a:chOff x="8419949" y="1860207"/>
            <a:chExt cx="439416" cy="3694743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6C37CABD-526B-4E89-95B2-1EA65E917B23}"/>
                </a:ext>
              </a:extLst>
            </p:cNvPr>
            <p:cNvCxnSpPr/>
            <p:nvPr/>
          </p:nvCxnSpPr>
          <p:spPr bwMode="auto">
            <a:xfrm rot="5400000">
              <a:off x="6579397" y="3707579"/>
              <a:ext cx="3694743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AFD35C20-2D3C-4472-B497-5F109644ADB2}"/>
                    </a:ext>
                  </a:extLst>
                </p:cNvPr>
                <p:cNvSpPr txBox="1"/>
                <p:nvPr/>
              </p:nvSpPr>
              <p:spPr>
                <a:xfrm>
                  <a:off x="8419949" y="3429000"/>
                  <a:ext cx="439416" cy="461665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oMath>
                    </m:oMathPara>
                  </a14:m>
                  <a:endParaRPr lang="en-GB" sz="2400" dirty="0">
                    <a:solidFill>
                      <a:schemeClr val="tx2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AFD35C20-2D3C-4472-B497-5F109644ADB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19949" y="3429000"/>
                  <a:ext cx="439416" cy="46166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74E3CE3-535D-4F24-9A4F-98996EEF3A37}"/>
                  </a:ext>
                </a:extLst>
              </p:cNvPr>
              <p:cNvSpPr txBox="1"/>
              <p:nvPr/>
            </p:nvSpPr>
            <p:spPr>
              <a:xfrm>
                <a:off x="6558894" y="2266934"/>
                <a:ext cx="791590" cy="781368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n-GB" sz="2400" i="1" dirty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74E3CE3-535D-4F24-9A4F-98996EEF3A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8894" y="2266934"/>
                <a:ext cx="791590" cy="78136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97CD1F6-907C-4CB9-9259-A8BDF0D7AA4A}"/>
                  </a:ext>
                </a:extLst>
              </p:cNvPr>
              <p:cNvSpPr txBox="1"/>
              <p:nvPr/>
            </p:nvSpPr>
            <p:spPr>
              <a:xfrm>
                <a:off x="5979454" y="5400324"/>
                <a:ext cx="377155" cy="461665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𝑙</m:t>
                      </m:r>
                    </m:oMath>
                  </m:oMathPara>
                </a14:m>
                <a:endParaRPr lang="en-GB" sz="24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97CD1F6-907C-4CB9-9259-A8BDF0D7AA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9454" y="5400324"/>
                <a:ext cx="377155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itle 1">
            <a:extLst>
              <a:ext uri="{FF2B5EF4-FFF2-40B4-BE49-F238E27FC236}">
                <a16:creationId xmlns:a16="http://schemas.microsoft.com/office/drawing/2014/main" id="{BF294DA8-6623-4327-8582-AB4E67709B95}"/>
              </a:ext>
            </a:extLst>
          </p:cNvPr>
          <p:cNvSpPr txBox="1">
            <a:spLocks/>
          </p:cNvSpPr>
          <p:nvPr/>
        </p:nvSpPr>
        <p:spPr bwMode="auto">
          <a:xfrm>
            <a:off x="1361440" y="457518"/>
            <a:ext cx="6421120" cy="563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altLang="en-US" sz="3200" kern="0" dirty="0">
                <a:solidFill>
                  <a:schemeClr val="tx1"/>
                </a:solidFill>
                <a:latin typeface="Comic Sans MS" panose="030F0702030302020204" pitchFamily="66" charset="0"/>
              </a:rPr>
              <a:t>Three Squares and a Semicircle</a:t>
            </a:r>
            <a:endParaRPr lang="en-GB" sz="3200" kern="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83C95AE-9048-42A6-A225-7376B4A5FC5A}"/>
              </a:ext>
            </a:extLst>
          </p:cNvPr>
          <p:cNvSpPr txBox="1"/>
          <p:nvPr/>
        </p:nvSpPr>
        <p:spPr>
          <a:xfrm>
            <a:off x="182880" y="1229360"/>
            <a:ext cx="4092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Another way would be…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2603514-0523-4B9B-9582-CD6F984AD87B}"/>
              </a:ext>
            </a:extLst>
          </p:cNvPr>
          <p:cNvCxnSpPr>
            <a:stCxn id="8" idx="0"/>
          </p:cNvCxnSpPr>
          <p:nvPr/>
        </p:nvCxnSpPr>
        <p:spPr bwMode="auto">
          <a:xfrm>
            <a:off x="6146801" y="2169485"/>
            <a:ext cx="1125882" cy="146677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6316479-95B5-452D-8B45-E5F94D097AEF}"/>
              </a:ext>
            </a:extLst>
          </p:cNvPr>
          <p:cNvGrpSpPr/>
          <p:nvPr/>
        </p:nvGrpSpPr>
        <p:grpSpPr>
          <a:xfrm>
            <a:off x="6489970" y="3723662"/>
            <a:ext cx="408670" cy="1061011"/>
            <a:chOff x="6489970" y="3723662"/>
            <a:chExt cx="408670" cy="106101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A2C444A9-6F02-42D6-912F-1968D66FE258}"/>
                    </a:ext>
                  </a:extLst>
                </p:cNvPr>
                <p:cNvSpPr txBox="1"/>
                <p:nvPr/>
              </p:nvSpPr>
              <p:spPr>
                <a:xfrm>
                  <a:off x="6489970" y="3993494"/>
                  <a:ext cx="408670" cy="791179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b="0" i="1" dirty="0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0" i="1" dirty="0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𝑙</m:t>
                            </m:r>
                          </m:num>
                          <m:den>
                            <m:r>
                              <a:rPr lang="en-GB" sz="2400" b="0" i="1" dirty="0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GB" sz="2400" dirty="0">
                    <a:solidFill>
                      <a:schemeClr val="tx2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A2C444A9-6F02-42D6-912F-1968D66FE25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89970" y="3993494"/>
                  <a:ext cx="408670" cy="791179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5B583390-4A10-4699-B3C6-BD4EC72D56A1}"/>
                </a:ext>
              </a:extLst>
            </p:cNvPr>
            <p:cNvCxnSpPr>
              <a:stCxn id="26" idx="0"/>
            </p:cNvCxnSpPr>
            <p:nvPr/>
          </p:nvCxnSpPr>
          <p:spPr bwMode="auto">
            <a:xfrm flipV="1">
              <a:off x="6694305" y="3723662"/>
              <a:ext cx="15437" cy="269832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326321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p"/>
      <p:bldP spid="6" grpId="0"/>
      <p:bldP spid="22" grpId="0"/>
      <p:bldP spid="2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562</TotalTime>
  <Words>721</Words>
  <Application>Microsoft Office PowerPoint</Application>
  <PresentationFormat>On-screen Show (4:3)</PresentationFormat>
  <Paragraphs>217</Paragraphs>
  <Slides>29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Bradley Hand ITC</vt:lpstr>
      <vt:lpstr>Cambria Math</vt:lpstr>
      <vt:lpstr>Comic Sans MS</vt:lpstr>
      <vt:lpstr>Default Design</vt:lpstr>
      <vt:lpstr>Three Squares and a Semicircle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Burke</cp:lastModifiedBy>
  <cp:revision>47</cp:revision>
  <cp:lastPrinted>2020-04-07T10:15:02Z</cp:lastPrinted>
  <dcterms:created xsi:type="dcterms:W3CDTF">1601-01-01T00:00:00Z</dcterms:created>
  <dcterms:modified xsi:type="dcterms:W3CDTF">2020-09-28T19:55:52Z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